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1" r:id="rId3"/>
    <p:sldId id="256" r:id="rId4"/>
    <p:sldId id="260" r:id="rId5"/>
    <p:sldId id="259" r:id="rId6"/>
    <p:sldId id="258" r:id="rId7"/>
    <p:sldId id="263" r:id="rId8"/>
    <p:sldId id="262" r:id="rId9"/>
    <p:sldId id="264" r:id="rId1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305425926159219"/>
          <c:y val="9.0903973882697289E-2"/>
          <c:w val="0.3708728787835931"/>
          <c:h val="0.73802168621585751"/>
        </c:manualLayout>
      </c:layout>
      <c:pieChart>
        <c:varyColors val="1"/>
        <c:ser>
          <c:idx val="0"/>
          <c:order val="0"/>
          <c:tx>
            <c:strRef>
              <c:f>Sheet1!$C$4</c:f>
              <c:strCache>
                <c:ptCount val="1"/>
                <c:pt idx="0">
                  <c:v>Benchmark</c:v>
                </c:pt>
              </c:strCache>
            </c:strRef>
          </c:tx>
          <c:explosion val="8"/>
          <c:dPt>
            <c:idx val="0"/>
            <c:bubble3D val="0"/>
            <c:explosion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1-574F-4DD1-815E-A21B2F268793}"/>
              </c:ext>
            </c:extLst>
          </c:dPt>
          <c:dPt>
            <c:idx val="1"/>
            <c:bubble3D val="0"/>
            <c:explosion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574F-4DD1-815E-A21B2F268793}"/>
              </c:ext>
            </c:extLst>
          </c:dPt>
          <c:dPt>
            <c:idx val="2"/>
            <c:bubble3D val="0"/>
            <c:explosion val="0"/>
            <c:spPr>
              <a:solidFill>
                <a:schemeClr val="accent3"/>
              </a:solidFill>
              <a:ln w="19050">
                <a:solidFill>
                  <a:schemeClr val="lt1"/>
                </a:solidFill>
              </a:ln>
              <a:effectLst/>
            </c:spPr>
            <c:extLst>
              <c:ext xmlns:c16="http://schemas.microsoft.com/office/drawing/2014/chart" uri="{C3380CC4-5D6E-409C-BE32-E72D297353CC}">
                <c16:uniqueId val="{00000005-574F-4DD1-815E-A21B2F268793}"/>
              </c:ext>
            </c:extLst>
          </c:dPt>
          <c:dLbls>
            <c:dLbl>
              <c:idx val="0"/>
              <c:layout>
                <c:manualLayout>
                  <c:x val="-6.9500979497128079E-2"/>
                  <c:y val="7.69216698837058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74F-4DD1-815E-A21B2F268793}"/>
                </c:ext>
              </c:extLst>
            </c:dLbl>
            <c:dLbl>
              <c:idx val="1"/>
              <c:layout>
                <c:manualLayout>
                  <c:x val="-1.2401622351553883E-2"/>
                  <c:y val="-0.184250633109090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74F-4DD1-815E-A21B2F268793}"/>
                </c:ext>
              </c:extLst>
            </c:dLbl>
            <c:dLbl>
              <c:idx val="2"/>
              <c:layout>
                <c:manualLayout>
                  <c:x val="5.7728945566586788E-2"/>
                  <c:y val="9.61906050574154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74F-4DD1-815E-A21B2F26879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Sheet1!$B$5:$B$7</c:f>
              <c:strCache>
                <c:ptCount val="3"/>
                <c:pt idx="0">
                  <c:v>Total Equities (shares)</c:v>
                </c:pt>
                <c:pt idx="1">
                  <c:v>Total Real Assets (property &amp; infrastructure)</c:v>
                </c:pt>
                <c:pt idx="2">
                  <c:v>Total Interest Bearing Assets (Cash &amp; Fixed interest)</c:v>
                </c:pt>
              </c:strCache>
            </c:strRef>
          </c:cat>
          <c:val>
            <c:numRef>
              <c:f>Sheet1!$C$5:$C$7</c:f>
              <c:numCache>
                <c:formatCode>0%</c:formatCode>
                <c:ptCount val="3"/>
                <c:pt idx="0">
                  <c:v>0.32999999999999996</c:v>
                </c:pt>
                <c:pt idx="1">
                  <c:v>0.32</c:v>
                </c:pt>
                <c:pt idx="2">
                  <c:v>0.35</c:v>
                </c:pt>
              </c:numCache>
            </c:numRef>
          </c:val>
          <c:extLst>
            <c:ext xmlns:c16="http://schemas.microsoft.com/office/drawing/2014/chart" uri="{C3380CC4-5D6E-409C-BE32-E72D297353CC}">
              <c16:uniqueId val="{00000006-574F-4DD1-815E-A21B2F268793}"/>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23175349956255467"/>
          <c:y val="0.85348414671533201"/>
          <c:w val="0.55315944881889767"/>
          <c:h val="0.10484912916440875"/>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'AMGM slides'!$C$28</c:f>
              <c:strCache>
                <c:ptCount val="1"/>
                <c:pt idx="0">
                  <c:v>Actual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'AMGM slides'!$B$29:$B$35</c:f>
              <c:strCache>
                <c:ptCount val="7"/>
                <c:pt idx="0">
                  <c:v>Australian Shares</c:v>
                </c:pt>
                <c:pt idx="1">
                  <c:v>Overseas Shares</c:v>
                </c:pt>
                <c:pt idx="2">
                  <c:v>Private Equity</c:v>
                </c:pt>
                <c:pt idx="3">
                  <c:v>Property </c:v>
                </c:pt>
                <c:pt idx="4">
                  <c:v>Infrastructure</c:v>
                </c:pt>
                <c:pt idx="5">
                  <c:v>Fixed Interest</c:v>
                </c:pt>
                <c:pt idx="6">
                  <c:v>Cash (Short Term)</c:v>
                </c:pt>
              </c:strCache>
            </c:strRef>
          </c:cat>
          <c:val>
            <c:numRef>
              <c:f>'AMGM slides'!$C$29:$C$35</c:f>
              <c:numCache>
                <c:formatCode>0%</c:formatCode>
                <c:ptCount val="7"/>
                <c:pt idx="0">
                  <c:v>0.18</c:v>
                </c:pt>
                <c:pt idx="1">
                  <c:v>0.2</c:v>
                </c:pt>
                <c:pt idx="2">
                  <c:v>0.01</c:v>
                </c:pt>
                <c:pt idx="3">
                  <c:v>0.19</c:v>
                </c:pt>
                <c:pt idx="4">
                  <c:v>0.12</c:v>
                </c:pt>
                <c:pt idx="5">
                  <c:v>0.14000000000000001</c:v>
                </c:pt>
                <c:pt idx="6">
                  <c:v>0.16</c:v>
                </c:pt>
              </c:numCache>
            </c:numRef>
          </c:val>
          <c:extLst>
            <c:ext xmlns:c16="http://schemas.microsoft.com/office/drawing/2014/chart" uri="{C3380CC4-5D6E-409C-BE32-E72D297353CC}">
              <c16:uniqueId val="{00000000-17DA-4A9D-AEC5-4C187CB6AD35}"/>
            </c:ext>
          </c:extLst>
        </c:ser>
        <c:ser>
          <c:idx val="1"/>
          <c:order val="1"/>
          <c:tx>
            <c:strRef>
              <c:f>'AMGM slides'!$D$28</c:f>
              <c:strCache>
                <c:ptCount val="1"/>
                <c:pt idx="0">
                  <c:v>Benchmark</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'AMGM slides'!$B$29:$B$35</c:f>
              <c:strCache>
                <c:ptCount val="7"/>
                <c:pt idx="0">
                  <c:v>Australian Shares</c:v>
                </c:pt>
                <c:pt idx="1">
                  <c:v>Overseas Shares</c:v>
                </c:pt>
                <c:pt idx="2">
                  <c:v>Private Equity</c:v>
                </c:pt>
                <c:pt idx="3">
                  <c:v>Property </c:v>
                </c:pt>
                <c:pt idx="4">
                  <c:v>Infrastructure</c:v>
                </c:pt>
                <c:pt idx="5">
                  <c:v>Fixed Interest</c:v>
                </c:pt>
                <c:pt idx="6">
                  <c:v>Cash (Short Term)</c:v>
                </c:pt>
              </c:strCache>
            </c:strRef>
          </c:cat>
          <c:val>
            <c:numRef>
              <c:f>'AMGM slides'!$D$29:$D$35</c:f>
              <c:numCache>
                <c:formatCode>0%</c:formatCode>
                <c:ptCount val="7"/>
                <c:pt idx="0">
                  <c:v>0.15</c:v>
                </c:pt>
                <c:pt idx="1">
                  <c:v>0.15</c:v>
                </c:pt>
                <c:pt idx="2">
                  <c:v>0.03</c:v>
                </c:pt>
                <c:pt idx="3">
                  <c:v>0.22</c:v>
                </c:pt>
                <c:pt idx="4">
                  <c:v>0.1</c:v>
                </c:pt>
                <c:pt idx="5">
                  <c:v>0.25</c:v>
                </c:pt>
                <c:pt idx="6">
                  <c:v>0.1</c:v>
                </c:pt>
              </c:numCache>
            </c:numRef>
          </c:val>
          <c:extLst>
            <c:ext xmlns:c16="http://schemas.microsoft.com/office/drawing/2014/chart" uri="{C3380CC4-5D6E-409C-BE32-E72D297353CC}">
              <c16:uniqueId val="{00000001-17DA-4A9D-AEC5-4C187CB6AD35}"/>
            </c:ext>
          </c:extLst>
        </c:ser>
        <c:dLbls>
          <c:showLegendKey val="0"/>
          <c:showVal val="0"/>
          <c:showCatName val="0"/>
          <c:showSerName val="0"/>
          <c:showPercent val="0"/>
          <c:showBubbleSize val="0"/>
        </c:dLbls>
        <c:gapWidth val="219"/>
        <c:overlap val="-27"/>
        <c:axId val="501013856"/>
        <c:axId val="501013200"/>
      </c:barChart>
      <c:catAx>
        <c:axId val="50101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1013200"/>
        <c:crosses val="autoZero"/>
        <c:auto val="1"/>
        <c:lblAlgn val="ctr"/>
        <c:lblOffset val="100"/>
        <c:noMultiLvlLbl val="0"/>
      </c:catAx>
      <c:valAx>
        <c:axId val="5010132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1013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'AMGM slides'!$C$41</c:f>
              <c:strCache>
                <c:ptCount val="1"/>
                <c:pt idx="0">
                  <c:v>Actual Net returns after fees &amp; costs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'AMGM slides'!$B$42:$B$48</c:f>
              <c:strCache>
                <c:ptCount val="7"/>
                <c:pt idx="0">
                  <c:v>Australian Shares</c:v>
                </c:pt>
                <c:pt idx="1">
                  <c:v>Overseas Shares</c:v>
                </c:pt>
                <c:pt idx="2">
                  <c:v>Private Equity</c:v>
                </c:pt>
                <c:pt idx="3">
                  <c:v>Property </c:v>
                </c:pt>
                <c:pt idx="4">
                  <c:v>Infrastructure</c:v>
                </c:pt>
                <c:pt idx="5">
                  <c:v>Fixed Interest</c:v>
                </c:pt>
                <c:pt idx="6">
                  <c:v>Cash (Short Term)</c:v>
                </c:pt>
              </c:strCache>
            </c:strRef>
          </c:cat>
          <c:val>
            <c:numRef>
              <c:f>'AMGM slides'!$C$42:$C$48</c:f>
              <c:numCache>
                <c:formatCode>0.0%</c:formatCode>
                <c:ptCount val="7"/>
                <c:pt idx="0">
                  <c:v>0.29119199999999995</c:v>
                </c:pt>
                <c:pt idx="1">
                  <c:v>0.28262000000000004</c:v>
                </c:pt>
                <c:pt idx="2">
                  <c:v>-6.2600000000000003E-2</c:v>
                </c:pt>
                <c:pt idx="3">
                  <c:v>0.13449999999999998</c:v>
                </c:pt>
                <c:pt idx="4">
                  <c:v>7.3209999999999997E-2</c:v>
                </c:pt>
                <c:pt idx="5">
                  <c:v>5.6800000000000003E-2</c:v>
                </c:pt>
                <c:pt idx="6">
                  <c:v>3.5500000000000002E-3</c:v>
                </c:pt>
              </c:numCache>
            </c:numRef>
          </c:val>
          <c:extLst>
            <c:ext xmlns:c16="http://schemas.microsoft.com/office/drawing/2014/chart" uri="{C3380CC4-5D6E-409C-BE32-E72D297353CC}">
              <c16:uniqueId val="{00000000-F369-4EDF-AD38-AE5331F95F22}"/>
            </c:ext>
          </c:extLst>
        </c:ser>
        <c:ser>
          <c:idx val="1"/>
          <c:order val="1"/>
          <c:tx>
            <c:strRef>
              <c:f>'AMGM slides'!$D$41</c:f>
              <c:strCache>
                <c:ptCount val="1"/>
                <c:pt idx="0">
                  <c:v>Benchmark</c:v>
                </c:pt>
              </c:strCache>
            </c:strRef>
          </c:tx>
          <c:spPr>
            <a:solidFill>
              <a:schemeClr val="accent2"/>
            </a:solidFill>
            <a:ln>
              <a:noFill/>
            </a:ln>
            <a:effectLst/>
          </c:spPr>
          <c:invertIfNegative val="0"/>
          <c:dLbls>
            <c:dLbl>
              <c:idx val="5"/>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4189526184538655E-2"/>
                      <c:h val="0.1158878238046331"/>
                    </c:manualLayout>
                  </c15:layout>
                </c:ext>
                <c:ext xmlns:c16="http://schemas.microsoft.com/office/drawing/2014/chart" uri="{C3380CC4-5D6E-409C-BE32-E72D297353CC}">
                  <c16:uniqueId val="{00000001-F369-4EDF-AD38-AE5331F95F2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'AMGM slides'!$B$42:$B$48</c:f>
              <c:strCache>
                <c:ptCount val="7"/>
                <c:pt idx="0">
                  <c:v>Australian Shares</c:v>
                </c:pt>
                <c:pt idx="1">
                  <c:v>Overseas Shares</c:v>
                </c:pt>
                <c:pt idx="2">
                  <c:v>Private Equity</c:v>
                </c:pt>
                <c:pt idx="3">
                  <c:v>Property </c:v>
                </c:pt>
                <c:pt idx="4">
                  <c:v>Infrastructure</c:v>
                </c:pt>
                <c:pt idx="5">
                  <c:v>Fixed Interest</c:v>
                </c:pt>
                <c:pt idx="6">
                  <c:v>Cash (Short Term)</c:v>
                </c:pt>
              </c:strCache>
            </c:strRef>
          </c:cat>
          <c:val>
            <c:numRef>
              <c:f>'AMGM slides'!$D$42:$D$48</c:f>
              <c:numCache>
                <c:formatCode>0.0%</c:formatCode>
                <c:ptCount val="7"/>
                <c:pt idx="0">
                  <c:v>0.27800000000000002</c:v>
                </c:pt>
                <c:pt idx="1">
                  <c:v>0.27500000000000002</c:v>
                </c:pt>
                <c:pt idx="2">
                  <c:v>0.38</c:v>
                </c:pt>
                <c:pt idx="3">
                  <c:v>0.09</c:v>
                </c:pt>
                <c:pt idx="4">
                  <c:v>0.115</c:v>
                </c:pt>
                <c:pt idx="5">
                  <c:v>-8.3999999999999995E-3</c:v>
                </c:pt>
                <c:pt idx="6" formatCode="0.00%">
                  <c:v>5.9999999999999995E-4</c:v>
                </c:pt>
              </c:numCache>
            </c:numRef>
          </c:val>
          <c:extLst>
            <c:ext xmlns:c16="http://schemas.microsoft.com/office/drawing/2014/chart" uri="{C3380CC4-5D6E-409C-BE32-E72D297353CC}">
              <c16:uniqueId val="{00000002-F369-4EDF-AD38-AE5331F95F22}"/>
            </c:ext>
          </c:extLst>
        </c:ser>
        <c:dLbls>
          <c:showLegendKey val="0"/>
          <c:showVal val="0"/>
          <c:showCatName val="0"/>
          <c:showSerName val="0"/>
          <c:showPercent val="0"/>
          <c:showBubbleSize val="0"/>
        </c:dLbls>
        <c:gapWidth val="219"/>
        <c:overlap val="-27"/>
        <c:axId val="510150976"/>
        <c:axId val="510153928"/>
      </c:barChart>
      <c:catAx>
        <c:axId val="510150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0153928"/>
        <c:crosses val="autoZero"/>
        <c:auto val="1"/>
        <c:lblAlgn val="ctr"/>
        <c:lblOffset val="100"/>
        <c:noMultiLvlLbl val="0"/>
      </c:catAx>
      <c:valAx>
        <c:axId val="51015392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0150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763039575805243E-2"/>
          <c:y val="8.3196511332033721E-2"/>
          <c:w val="0.91869503037783995"/>
          <c:h val="0.71505901677100991"/>
        </c:manualLayout>
      </c:layout>
      <c:barChart>
        <c:barDir val="col"/>
        <c:grouping val="clustered"/>
        <c:varyColors val="0"/>
        <c:ser>
          <c:idx val="0"/>
          <c:order val="0"/>
          <c:tx>
            <c:strRef>
              <c:f>'AMGM slides'!$C$60</c:f>
              <c:strCache>
                <c:ptCount val="1"/>
                <c:pt idx="0">
                  <c:v>MIESF MySuper Net of fees &amp; tax returns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'AMGM slides'!$B$61:$B$67</c:f>
              <c:strCache>
                <c:ptCount val="7"/>
                <c:pt idx="0">
                  <c:v>1 year</c:v>
                </c:pt>
                <c:pt idx="1">
                  <c:v>3 years</c:v>
                </c:pt>
                <c:pt idx="2">
                  <c:v>5 years </c:v>
                </c:pt>
                <c:pt idx="3">
                  <c:v>7 years </c:v>
                </c:pt>
                <c:pt idx="4">
                  <c:v>10 years</c:v>
                </c:pt>
                <c:pt idx="5">
                  <c:v>15 years</c:v>
                </c:pt>
                <c:pt idx="6">
                  <c:v>20 years</c:v>
                </c:pt>
              </c:strCache>
            </c:strRef>
          </c:cat>
          <c:val>
            <c:numRef>
              <c:f>'AMGM slides'!$C$61:$C$67</c:f>
              <c:numCache>
                <c:formatCode>0.0%</c:formatCode>
                <c:ptCount val="7"/>
                <c:pt idx="0">
                  <c:v>0.152</c:v>
                </c:pt>
                <c:pt idx="1">
                  <c:v>8.8999999999999996E-2</c:v>
                </c:pt>
                <c:pt idx="2">
                  <c:v>9.2999999999999999E-2</c:v>
                </c:pt>
                <c:pt idx="3">
                  <c:v>8.4000000000000005E-2</c:v>
                </c:pt>
                <c:pt idx="4">
                  <c:v>8.5999999999999993E-2</c:v>
                </c:pt>
                <c:pt idx="5">
                  <c:v>6.5000000000000002E-2</c:v>
                </c:pt>
                <c:pt idx="6">
                  <c:v>7.4999999999999997E-2</c:v>
                </c:pt>
              </c:numCache>
            </c:numRef>
          </c:val>
          <c:extLst>
            <c:ext xmlns:c16="http://schemas.microsoft.com/office/drawing/2014/chart" uri="{C3380CC4-5D6E-409C-BE32-E72D297353CC}">
              <c16:uniqueId val="{00000000-5CDB-4DE6-8FD0-0CCCC363DC7F}"/>
            </c:ext>
          </c:extLst>
        </c:ser>
        <c:ser>
          <c:idx val="1"/>
          <c:order val="1"/>
          <c:tx>
            <c:strRef>
              <c:f>'AMGM slides'!$D$60</c:f>
              <c:strCache>
                <c:ptCount val="1"/>
                <c:pt idx="0">
                  <c:v>MIESF Pension Section Net of fees &amp; tax returns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'AMGM slides'!$B$61:$B$67</c:f>
              <c:strCache>
                <c:ptCount val="7"/>
                <c:pt idx="0">
                  <c:v>1 year</c:v>
                </c:pt>
                <c:pt idx="1">
                  <c:v>3 years</c:v>
                </c:pt>
                <c:pt idx="2">
                  <c:v>5 years </c:v>
                </c:pt>
                <c:pt idx="3">
                  <c:v>7 years </c:v>
                </c:pt>
                <c:pt idx="4">
                  <c:v>10 years</c:v>
                </c:pt>
                <c:pt idx="5">
                  <c:v>15 years</c:v>
                </c:pt>
                <c:pt idx="6">
                  <c:v>20 years</c:v>
                </c:pt>
              </c:strCache>
            </c:strRef>
          </c:cat>
          <c:val>
            <c:numRef>
              <c:f>'AMGM slides'!$D$61:$D$67</c:f>
              <c:numCache>
                <c:formatCode>0.0%</c:formatCode>
                <c:ptCount val="7"/>
                <c:pt idx="0">
                  <c:v>0.16800000000000001</c:v>
                </c:pt>
                <c:pt idx="1">
                  <c:v>0.1</c:v>
                </c:pt>
                <c:pt idx="2">
                  <c:v>0.10299999999999999</c:v>
                </c:pt>
                <c:pt idx="3">
                  <c:v>9.2999999999999999E-2</c:v>
                </c:pt>
                <c:pt idx="4">
                  <c:v>9.5000000000000001E-2</c:v>
                </c:pt>
                <c:pt idx="5">
                  <c:v>7.1999999999999995E-2</c:v>
                </c:pt>
                <c:pt idx="6">
                  <c:v>8.3000000000000004E-2</c:v>
                </c:pt>
              </c:numCache>
            </c:numRef>
          </c:val>
          <c:extLst>
            <c:ext xmlns:c16="http://schemas.microsoft.com/office/drawing/2014/chart" uri="{C3380CC4-5D6E-409C-BE32-E72D297353CC}">
              <c16:uniqueId val="{00000001-5CDB-4DE6-8FD0-0CCCC363DC7F}"/>
            </c:ext>
          </c:extLst>
        </c:ser>
        <c:dLbls>
          <c:showLegendKey val="0"/>
          <c:showVal val="0"/>
          <c:showCatName val="0"/>
          <c:showSerName val="0"/>
          <c:showPercent val="0"/>
          <c:showBubbleSize val="0"/>
        </c:dLbls>
        <c:gapWidth val="219"/>
        <c:overlap val="-27"/>
        <c:axId val="499727904"/>
        <c:axId val="499725936"/>
      </c:barChart>
      <c:catAx>
        <c:axId val="49972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9725936"/>
        <c:crosses val="autoZero"/>
        <c:auto val="1"/>
        <c:lblAlgn val="ctr"/>
        <c:lblOffset val="100"/>
        <c:noMultiLvlLbl val="0"/>
      </c:catAx>
      <c:valAx>
        <c:axId val="4997259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9727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096682829900497E-2"/>
          <c:y val="0.13680030923921865"/>
          <c:w val="0.94089013449589998"/>
          <c:h val="0.69326565385594996"/>
        </c:manualLayout>
      </c:layout>
      <c:barChart>
        <c:barDir val="col"/>
        <c:grouping val="clustered"/>
        <c:varyColors val="0"/>
        <c:ser>
          <c:idx val="0"/>
          <c:order val="0"/>
          <c:tx>
            <c:strRef>
              <c:f>'AMGM slides'!$C$75</c:f>
              <c:strCache>
                <c:ptCount val="1"/>
                <c:pt idx="0">
                  <c:v>MIESF MySuper Net returns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'AMGM slides'!$B$76:$B$82</c:f>
              <c:strCache>
                <c:ptCount val="7"/>
                <c:pt idx="0">
                  <c:v>1 year</c:v>
                </c:pt>
                <c:pt idx="1">
                  <c:v>3 years</c:v>
                </c:pt>
                <c:pt idx="2">
                  <c:v>5 years </c:v>
                </c:pt>
                <c:pt idx="3">
                  <c:v>7 years </c:v>
                </c:pt>
                <c:pt idx="4">
                  <c:v>10 years</c:v>
                </c:pt>
                <c:pt idx="5">
                  <c:v>15 years</c:v>
                </c:pt>
                <c:pt idx="6">
                  <c:v>20 years</c:v>
                </c:pt>
              </c:strCache>
            </c:strRef>
          </c:cat>
          <c:val>
            <c:numRef>
              <c:f>'AMGM slides'!$C$76:$C$82</c:f>
              <c:numCache>
                <c:formatCode>0.0%</c:formatCode>
                <c:ptCount val="7"/>
                <c:pt idx="0">
                  <c:v>0.152</c:v>
                </c:pt>
                <c:pt idx="1">
                  <c:v>8.8999999999999996E-2</c:v>
                </c:pt>
                <c:pt idx="2">
                  <c:v>9.2999999999999999E-2</c:v>
                </c:pt>
                <c:pt idx="3">
                  <c:v>8.4000000000000005E-2</c:v>
                </c:pt>
                <c:pt idx="4">
                  <c:v>8.5999999999999993E-2</c:v>
                </c:pt>
                <c:pt idx="5">
                  <c:v>6.5000000000000002E-2</c:v>
                </c:pt>
                <c:pt idx="6">
                  <c:v>7.4999999999999997E-2</c:v>
                </c:pt>
              </c:numCache>
            </c:numRef>
          </c:val>
          <c:extLst>
            <c:ext xmlns:c16="http://schemas.microsoft.com/office/drawing/2014/chart" uri="{C3380CC4-5D6E-409C-BE32-E72D297353CC}">
              <c16:uniqueId val="{00000000-958B-4FB4-9E67-F5E53E28137A}"/>
            </c:ext>
          </c:extLst>
        </c:ser>
        <c:ser>
          <c:idx val="1"/>
          <c:order val="1"/>
          <c:tx>
            <c:strRef>
              <c:f>'AMGM slides'!$D$75</c:f>
              <c:strCache>
                <c:ptCount val="1"/>
                <c:pt idx="0">
                  <c:v>Chant West Median Growth Funds Index</c:v>
                </c:pt>
              </c:strCache>
            </c:strRef>
          </c:tx>
          <c:spPr>
            <a:solidFill>
              <a:schemeClr val="accent2"/>
            </a:solidFill>
            <a:ln>
              <a:no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1-958B-4FB4-9E67-F5E53E28137A}"/>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'AMGM slides'!$B$76:$B$82</c:f>
              <c:strCache>
                <c:ptCount val="7"/>
                <c:pt idx="0">
                  <c:v>1 year</c:v>
                </c:pt>
                <c:pt idx="1">
                  <c:v>3 years</c:v>
                </c:pt>
                <c:pt idx="2">
                  <c:v>5 years </c:v>
                </c:pt>
                <c:pt idx="3">
                  <c:v>7 years </c:v>
                </c:pt>
                <c:pt idx="4">
                  <c:v>10 years</c:v>
                </c:pt>
                <c:pt idx="5">
                  <c:v>15 years</c:v>
                </c:pt>
                <c:pt idx="6">
                  <c:v>20 years</c:v>
                </c:pt>
              </c:strCache>
            </c:strRef>
          </c:cat>
          <c:val>
            <c:numRef>
              <c:f>'AMGM slides'!$D$76:$D$82</c:f>
              <c:numCache>
                <c:formatCode>0.0%</c:formatCode>
                <c:ptCount val="7"/>
                <c:pt idx="0">
                  <c:v>0.18</c:v>
                </c:pt>
                <c:pt idx="1">
                  <c:v>7.9000000000000001E-2</c:v>
                </c:pt>
                <c:pt idx="2">
                  <c:v>8.7999999999999995E-2</c:v>
                </c:pt>
                <c:pt idx="3">
                  <c:v>8.2000000000000003E-2</c:v>
                </c:pt>
                <c:pt idx="4">
                  <c:v>8.5999999999999993E-2</c:v>
                </c:pt>
                <c:pt idx="5" formatCode="0.00%">
                  <c:v>6.5000000000000002E-2</c:v>
                </c:pt>
                <c:pt idx="6" formatCode="0.00%">
                  <c:v>0</c:v>
                </c:pt>
              </c:numCache>
            </c:numRef>
          </c:val>
          <c:extLst>
            <c:ext xmlns:c16="http://schemas.microsoft.com/office/drawing/2014/chart" uri="{C3380CC4-5D6E-409C-BE32-E72D297353CC}">
              <c16:uniqueId val="{00000002-958B-4FB4-9E67-F5E53E28137A}"/>
            </c:ext>
          </c:extLst>
        </c:ser>
        <c:ser>
          <c:idx val="2"/>
          <c:order val="2"/>
          <c:tx>
            <c:strRef>
              <c:f>'AMGM slides'!$E$75</c:f>
              <c:strCache>
                <c:ptCount val="1"/>
                <c:pt idx="0">
                  <c:v>Median Net returns of Superating SR50 MySuper Index</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'AMGM slides'!$B$76:$B$82</c:f>
              <c:strCache>
                <c:ptCount val="7"/>
                <c:pt idx="0">
                  <c:v>1 year</c:v>
                </c:pt>
                <c:pt idx="1">
                  <c:v>3 years</c:v>
                </c:pt>
                <c:pt idx="2">
                  <c:v>5 years </c:v>
                </c:pt>
                <c:pt idx="3">
                  <c:v>7 years </c:v>
                </c:pt>
                <c:pt idx="4">
                  <c:v>10 years</c:v>
                </c:pt>
                <c:pt idx="5">
                  <c:v>15 years</c:v>
                </c:pt>
                <c:pt idx="6">
                  <c:v>20 years</c:v>
                </c:pt>
              </c:strCache>
            </c:strRef>
          </c:cat>
          <c:val>
            <c:numRef>
              <c:f>'AMGM slides'!$E$76:$E$82</c:f>
              <c:numCache>
                <c:formatCode>0.0%</c:formatCode>
                <c:ptCount val="7"/>
                <c:pt idx="0">
                  <c:v>0.17699999999999999</c:v>
                </c:pt>
                <c:pt idx="1">
                  <c:v>7.8E-2</c:v>
                </c:pt>
                <c:pt idx="2">
                  <c:v>8.6999999999999994E-2</c:v>
                </c:pt>
                <c:pt idx="3">
                  <c:v>8.2000000000000003E-2</c:v>
                </c:pt>
                <c:pt idx="4">
                  <c:v>8.4000000000000005E-2</c:v>
                </c:pt>
                <c:pt idx="5">
                  <c:v>6.6000000000000003E-2</c:v>
                </c:pt>
                <c:pt idx="6">
                  <c:v>6.9000000000000006E-2</c:v>
                </c:pt>
              </c:numCache>
            </c:numRef>
          </c:val>
          <c:extLst>
            <c:ext xmlns:c16="http://schemas.microsoft.com/office/drawing/2014/chart" uri="{C3380CC4-5D6E-409C-BE32-E72D297353CC}">
              <c16:uniqueId val="{00000003-958B-4FB4-9E67-F5E53E28137A}"/>
            </c:ext>
          </c:extLst>
        </c:ser>
        <c:dLbls>
          <c:showLegendKey val="0"/>
          <c:showVal val="0"/>
          <c:showCatName val="0"/>
          <c:showSerName val="0"/>
          <c:showPercent val="0"/>
          <c:showBubbleSize val="0"/>
        </c:dLbls>
        <c:gapWidth val="219"/>
        <c:overlap val="-27"/>
        <c:axId val="507624952"/>
        <c:axId val="507624624"/>
      </c:barChart>
      <c:catAx>
        <c:axId val="507624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624624"/>
        <c:crosses val="autoZero"/>
        <c:auto val="1"/>
        <c:lblAlgn val="ctr"/>
        <c:lblOffset val="100"/>
        <c:noMultiLvlLbl val="0"/>
      </c:catAx>
      <c:valAx>
        <c:axId val="50762462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624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Sheet1!$C$90</c:f>
              <c:strCache>
                <c:ptCount val="1"/>
                <c:pt idx="0">
                  <c:v>Benchmark</c:v>
                </c:pt>
              </c:strCache>
            </c:strRef>
          </c:tx>
          <c:dPt>
            <c:idx val="0"/>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1-8334-484B-91FB-57087D3B2512}"/>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8334-484B-91FB-57087D3B2512}"/>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Sheet1!$B$91:$B$92</c:f>
              <c:strCache>
                <c:ptCount val="2"/>
                <c:pt idx="0">
                  <c:v>Total Equities (Australian &amp; Overseas shares)</c:v>
                </c:pt>
                <c:pt idx="1">
                  <c:v>Total Interest Bearing Assets (Fixed interest)</c:v>
                </c:pt>
              </c:strCache>
            </c:strRef>
          </c:cat>
          <c:val>
            <c:numRef>
              <c:f>Sheet1!$C$91:$C$92</c:f>
              <c:numCache>
                <c:formatCode>0%</c:formatCode>
                <c:ptCount val="2"/>
                <c:pt idx="0">
                  <c:v>0.9</c:v>
                </c:pt>
                <c:pt idx="1">
                  <c:v>0.1</c:v>
                </c:pt>
              </c:numCache>
            </c:numRef>
          </c:val>
          <c:extLst>
            <c:ext xmlns:c16="http://schemas.microsoft.com/office/drawing/2014/chart" uri="{C3380CC4-5D6E-409C-BE32-E72D297353CC}">
              <c16:uniqueId val="{00000004-8334-484B-91FB-57087D3B251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2157614913521E-2"/>
          <c:y val="4.7852101724593858E-2"/>
          <c:w val="0.85303986413463007"/>
          <c:h val="0.8034439811852524"/>
        </c:manualLayout>
      </c:layout>
      <c:barChart>
        <c:barDir val="col"/>
        <c:grouping val="clustered"/>
        <c:varyColors val="0"/>
        <c:ser>
          <c:idx val="0"/>
          <c:order val="0"/>
          <c:tx>
            <c:strRef>
              <c:f>Sheet1!$C$95</c:f>
              <c:strCache>
                <c:ptCount val="1"/>
                <c:pt idx="0">
                  <c:v>Benchmark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Sheet1!$B$96:$B$99</c:f>
              <c:strCache>
                <c:ptCount val="4"/>
                <c:pt idx="0">
                  <c:v>Australian Shares</c:v>
                </c:pt>
                <c:pt idx="1">
                  <c:v>Overseas Shares</c:v>
                </c:pt>
                <c:pt idx="2">
                  <c:v>Australian Fixed Interest </c:v>
                </c:pt>
                <c:pt idx="3">
                  <c:v>Overseas Fixed Interest</c:v>
                </c:pt>
              </c:strCache>
            </c:strRef>
          </c:cat>
          <c:val>
            <c:numRef>
              <c:f>Sheet1!$C$96:$C$99</c:f>
              <c:numCache>
                <c:formatCode>0%</c:formatCode>
                <c:ptCount val="4"/>
                <c:pt idx="0">
                  <c:v>0.36</c:v>
                </c:pt>
                <c:pt idx="1">
                  <c:v>0.54</c:v>
                </c:pt>
                <c:pt idx="2">
                  <c:v>0.03</c:v>
                </c:pt>
                <c:pt idx="3">
                  <c:v>7.0000000000000007E-2</c:v>
                </c:pt>
              </c:numCache>
            </c:numRef>
          </c:val>
          <c:extLst>
            <c:ext xmlns:c16="http://schemas.microsoft.com/office/drawing/2014/chart" uri="{C3380CC4-5D6E-409C-BE32-E72D297353CC}">
              <c16:uniqueId val="{00000000-F76B-4FB2-8E3C-CEC001DC9E65}"/>
            </c:ext>
          </c:extLst>
        </c:ser>
        <c:dLbls>
          <c:showLegendKey val="0"/>
          <c:showVal val="0"/>
          <c:showCatName val="0"/>
          <c:showSerName val="0"/>
          <c:showPercent val="0"/>
          <c:showBubbleSize val="0"/>
        </c:dLbls>
        <c:gapWidth val="219"/>
        <c:overlap val="-27"/>
        <c:axId val="524050808"/>
        <c:axId val="524051136"/>
      </c:barChart>
      <c:catAx>
        <c:axId val="524050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4051136"/>
        <c:crosses val="autoZero"/>
        <c:auto val="1"/>
        <c:lblAlgn val="ctr"/>
        <c:lblOffset val="100"/>
        <c:noMultiLvlLbl val="0"/>
      </c:catAx>
      <c:valAx>
        <c:axId val="524051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4050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CC811-469B-461E-A173-A01749EFE1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EA5D9A6A-1C9A-45E3-B835-97FFB3D768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2BAE2995-8B85-4CEA-AD02-B7F5E508D2E0}"/>
              </a:ext>
            </a:extLst>
          </p:cNvPr>
          <p:cNvSpPr>
            <a:spLocks noGrp="1"/>
          </p:cNvSpPr>
          <p:nvPr>
            <p:ph type="dt" sz="half" idx="10"/>
          </p:nvPr>
        </p:nvSpPr>
        <p:spPr/>
        <p:txBody>
          <a:bodyPr/>
          <a:lstStyle/>
          <a:p>
            <a:fld id="{18BC754A-AD80-4DA8-B969-03F03071D829}" type="datetimeFigureOut">
              <a:rPr lang="en-AU" smtClean="0"/>
              <a:t>5/01/2022</a:t>
            </a:fld>
            <a:endParaRPr lang="en-AU"/>
          </a:p>
        </p:txBody>
      </p:sp>
      <p:sp>
        <p:nvSpPr>
          <p:cNvPr id="5" name="Footer Placeholder 4">
            <a:extLst>
              <a:ext uri="{FF2B5EF4-FFF2-40B4-BE49-F238E27FC236}">
                <a16:creationId xmlns:a16="http://schemas.microsoft.com/office/drawing/2014/main" id="{898E08AB-7B3D-4CE0-8BB9-F84EF7ABEA6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99E8608-F58A-4E44-9432-E919AF10B43D}"/>
              </a:ext>
            </a:extLst>
          </p:cNvPr>
          <p:cNvSpPr>
            <a:spLocks noGrp="1"/>
          </p:cNvSpPr>
          <p:nvPr>
            <p:ph type="sldNum" sz="quarter" idx="12"/>
          </p:nvPr>
        </p:nvSpPr>
        <p:spPr/>
        <p:txBody>
          <a:bodyPr/>
          <a:lstStyle/>
          <a:p>
            <a:fld id="{E8FD6042-9F02-4DFD-BA28-CAC4E19ECFA7}" type="slidenum">
              <a:rPr lang="en-AU" smtClean="0"/>
              <a:t>‹#›</a:t>
            </a:fld>
            <a:endParaRPr lang="en-AU"/>
          </a:p>
        </p:txBody>
      </p:sp>
    </p:spTree>
    <p:extLst>
      <p:ext uri="{BB962C8B-B14F-4D97-AF65-F5344CB8AC3E}">
        <p14:creationId xmlns:p14="http://schemas.microsoft.com/office/powerpoint/2010/main" val="4062803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A0888-4037-4E82-81EA-B60FEBCF6742}"/>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7B566F6-5D97-43FE-82B0-2D8959CB6E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A839CB2-60FF-4E0C-9A21-FF61C18AC961}"/>
              </a:ext>
            </a:extLst>
          </p:cNvPr>
          <p:cNvSpPr>
            <a:spLocks noGrp="1"/>
          </p:cNvSpPr>
          <p:nvPr>
            <p:ph type="dt" sz="half" idx="10"/>
          </p:nvPr>
        </p:nvSpPr>
        <p:spPr/>
        <p:txBody>
          <a:bodyPr/>
          <a:lstStyle/>
          <a:p>
            <a:fld id="{18BC754A-AD80-4DA8-B969-03F03071D829}" type="datetimeFigureOut">
              <a:rPr lang="en-AU" smtClean="0"/>
              <a:t>5/01/2022</a:t>
            </a:fld>
            <a:endParaRPr lang="en-AU"/>
          </a:p>
        </p:txBody>
      </p:sp>
      <p:sp>
        <p:nvSpPr>
          <p:cNvPr id="5" name="Footer Placeholder 4">
            <a:extLst>
              <a:ext uri="{FF2B5EF4-FFF2-40B4-BE49-F238E27FC236}">
                <a16:creationId xmlns:a16="http://schemas.microsoft.com/office/drawing/2014/main" id="{BF4875A6-0CDA-467C-B5BE-10144990ECB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EB51F5A-61CD-4B12-B600-64D843D56031}"/>
              </a:ext>
            </a:extLst>
          </p:cNvPr>
          <p:cNvSpPr>
            <a:spLocks noGrp="1"/>
          </p:cNvSpPr>
          <p:nvPr>
            <p:ph type="sldNum" sz="quarter" idx="12"/>
          </p:nvPr>
        </p:nvSpPr>
        <p:spPr/>
        <p:txBody>
          <a:bodyPr/>
          <a:lstStyle/>
          <a:p>
            <a:fld id="{E8FD6042-9F02-4DFD-BA28-CAC4E19ECFA7}" type="slidenum">
              <a:rPr lang="en-AU" smtClean="0"/>
              <a:t>‹#›</a:t>
            </a:fld>
            <a:endParaRPr lang="en-AU"/>
          </a:p>
        </p:txBody>
      </p:sp>
    </p:spTree>
    <p:extLst>
      <p:ext uri="{BB962C8B-B14F-4D97-AF65-F5344CB8AC3E}">
        <p14:creationId xmlns:p14="http://schemas.microsoft.com/office/powerpoint/2010/main" val="4068444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3191A9-D7CD-4CBD-9086-D76A9C8ADD1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558B9A0-CD94-43DB-84B2-719773F3AD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7121EB5-562C-4310-8134-798B407D65CC}"/>
              </a:ext>
            </a:extLst>
          </p:cNvPr>
          <p:cNvSpPr>
            <a:spLocks noGrp="1"/>
          </p:cNvSpPr>
          <p:nvPr>
            <p:ph type="dt" sz="half" idx="10"/>
          </p:nvPr>
        </p:nvSpPr>
        <p:spPr/>
        <p:txBody>
          <a:bodyPr/>
          <a:lstStyle/>
          <a:p>
            <a:fld id="{18BC754A-AD80-4DA8-B969-03F03071D829}" type="datetimeFigureOut">
              <a:rPr lang="en-AU" smtClean="0"/>
              <a:t>5/01/2022</a:t>
            </a:fld>
            <a:endParaRPr lang="en-AU"/>
          </a:p>
        </p:txBody>
      </p:sp>
      <p:sp>
        <p:nvSpPr>
          <p:cNvPr id="5" name="Footer Placeholder 4">
            <a:extLst>
              <a:ext uri="{FF2B5EF4-FFF2-40B4-BE49-F238E27FC236}">
                <a16:creationId xmlns:a16="http://schemas.microsoft.com/office/drawing/2014/main" id="{8CBE4D3C-1F30-41E3-86D8-5B7798C0041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0CC652C-ED83-4468-8CEA-9053EE320C18}"/>
              </a:ext>
            </a:extLst>
          </p:cNvPr>
          <p:cNvSpPr>
            <a:spLocks noGrp="1"/>
          </p:cNvSpPr>
          <p:nvPr>
            <p:ph type="sldNum" sz="quarter" idx="12"/>
          </p:nvPr>
        </p:nvSpPr>
        <p:spPr/>
        <p:txBody>
          <a:bodyPr/>
          <a:lstStyle/>
          <a:p>
            <a:fld id="{E8FD6042-9F02-4DFD-BA28-CAC4E19ECFA7}" type="slidenum">
              <a:rPr lang="en-AU" smtClean="0"/>
              <a:t>‹#›</a:t>
            </a:fld>
            <a:endParaRPr lang="en-AU"/>
          </a:p>
        </p:txBody>
      </p:sp>
    </p:spTree>
    <p:extLst>
      <p:ext uri="{BB962C8B-B14F-4D97-AF65-F5344CB8AC3E}">
        <p14:creationId xmlns:p14="http://schemas.microsoft.com/office/powerpoint/2010/main" val="2963855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7393B-7E30-455B-9785-B217CA2FE46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8EF65AD-7CDB-4A0F-8785-753492CDAE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B40B986-3307-4C13-BF52-B5810ADBFC4F}"/>
              </a:ext>
            </a:extLst>
          </p:cNvPr>
          <p:cNvSpPr>
            <a:spLocks noGrp="1"/>
          </p:cNvSpPr>
          <p:nvPr>
            <p:ph type="dt" sz="half" idx="10"/>
          </p:nvPr>
        </p:nvSpPr>
        <p:spPr/>
        <p:txBody>
          <a:bodyPr/>
          <a:lstStyle/>
          <a:p>
            <a:fld id="{18BC754A-AD80-4DA8-B969-03F03071D829}" type="datetimeFigureOut">
              <a:rPr lang="en-AU" smtClean="0"/>
              <a:t>5/01/2022</a:t>
            </a:fld>
            <a:endParaRPr lang="en-AU"/>
          </a:p>
        </p:txBody>
      </p:sp>
      <p:sp>
        <p:nvSpPr>
          <p:cNvPr id="5" name="Footer Placeholder 4">
            <a:extLst>
              <a:ext uri="{FF2B5EF4-FFF2-40B4-BE49-F238E27FC236}">
                <a16:creationId xmlns:a16="http://schemas.microsoft.com/office/drawing/2014/main" id="{48D06883-A348-4FD7-9913-4DB89CFF7D0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893655E-E172-4110-BF4E-8B8C8EA8C2E9}"/>
              </a:ext>
            </a:extLst>
          </p:cNvPr>
          <p:cNvSpPr>
            <a:spLocks noGrp="1"/>
          </p:cNvSpPr>
          <p:nvPr>
            <p:ph type="sldNum" sz="quarter" idx="12"/>
          </p:nvPr>
        </p:nvSpPr>
        <p:spPr/>
        <p:txBody>
          <a:bodyPr/>
          <a:lstStyle/>
          <a:p>
            <a:fld id="{E8FD6042-9F02-4DFD-BA28-CAC4E19ECFA7}" type="slidenum">
              <a:rPr lang="en-AU" smtClean="0"/>
              <a:t>‹#›</a:t>
            </a:fld>
            <a:endParaRPr lang="en-AU"/>
          </a:p>
        </p:txBody>
      </p:sp>
    </p:spTree>
    <p:extLst>
      <p:ext uri="{BB962C8B-B14F-4D97-AF65-F5344CB8AC3E}">
        <p14:creationId xmlns:p14="http://schemas.microsoft.com/office/powerpoint/2010/main" val="3792256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F711-7F7B-4576-B3C2-CA221E9B47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E5867465-38A7-4F46-8854-413B14B0F8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163ED1-9CC1-4339-9028-43BF966D9CB1}"/>
              </a:ext>
            </a:extLst>
          </p:cNvPr>
          <p:cNvSpPr>
            <a:spLocks noGrp="1"/>
          </p:cNvSpPr>
          <p:nvPr>
            <p:ph type="dt" sz="half" idx="10"/>
          </p:nvPr>
        </p:nvSpPr>
        <p:spPr/>
        <p:txBody>
          <a:bodyPr/>
          <a:lstStyle/>
          <a:p>
            <a:fld id="{18BC754A-AD80-4DA8-B969-03F03071D829}" type="datetimeFigureOut">
              <a:rPr lang="en-AU" smtClean="0"/>
              <a:t>5/01/2022</a:t>
            </a:fld>
            <a:endParaRPr lang="en-AU"/>
          </a:p>
        </p:txBody>
      </p:sp>
      <p:sp>
        <p:nvSpPr>
          <p:cNvPr id="5" name="Footer Placeholder 4">
            <a:extLst>
              <a:ext uri="{FF2B5EF4-FFF2-40B4-BE49-F238E27FC236}">
                <a16:creationId xmlns:a16="http://schemas.microsoft.com/office/drawing/2014/main" id="{05756600-7FDF-4D4A-9AA6-F1297951E17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A83AAF9-B5B9-4F2D-900F-FECA16F9943F}"/>
              </a:ext>
            </a:extLst>
          </p:cNvPr>
          <p:cNvSpPr>
            <a:spLocks noGrp="1"/>
          </p:cNvSpPr>
          <p:nvPr>
            <p:ph type="sldNum" sz="quarter" idx="12"/>
          </p:nvPr>
        </p:nvSpPr>
        <p:spPr/>
        <p:txBody>
          <a:bodyPr/>
          <a:lstStyle/>
          <a:p>
            <a:fld id="{E8FD6042-9F02-4DFD-BA28-CAC4E19ECFA7}" type="slidenum">
              <a:rPr lang="en-AU" smtClean="0"/>
              <a:t>‹#›</a:t>
            </a:fld>
            <a:endParaRPr lang="en-AU"/>
          </a:p>
        </p:txBody>
      </p:sp>
    </p:spTree>
    <p:extLst>
      <p:ext uri="{BB962C8B-B14F-4D97-AF65-F5344CB8AC3E}">
        <p14:creationId xmlns:p14="http://schemas.microsoft.com/office/powerpoint/2010/main" val="1278744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4EB7D-DF41-4760-9D5E-D569F3DF8BA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EDB19BF-D2A5-4E46-9AE5-34F7D1CD9A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9AC4A07F-1C5F-4A5F-B43A-5D77322EF2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E4CECB23-65CC-4881-95C0-3E3950188A31}"/>
              </a:ext>
            </a:extLst>
          </p:cNvPr>
          <p:cNvSpPr>
            <a:spLocks noGrp="1"/>
          </p:cNvSpPr>
          <p:nvPr>
            <p:ph type="dt" sz="half" idx="10"/>
          </p:nvPr>
        </p:nvSpPr>
        <p:spPr/>
        <p:txBody>
          <a:bodyPr/>
          <a:lstStyle/>
          <a:p>
            <a:fld id="{18BC754A-AD80-4DA8-B969-03F03071D829}" type="datetimeFigureOut">
              <a:rPr lang="en-AU" smtClean="0"/>
              <a:t>5/01/2022</a:t>
            </a:fld>
            <a:endParaRPr lang="en-AU"/>
          </a:p>
        </p:txBody>
      </p:sp>
      <p:sp>
        <p:nvSpPr>
          <p:cNvPr id="6" name="Footer Placeholder 5">
            <a:extLst>
              <a:ext uri="{FF2B5EF4-FFF2-40B4-BE49-F238E27FC236}">
                <a16:creationId xmlns:a16="http://schemas.microsoft.com/office/drawing/2014/main" id="{3825B351-ECB3-4792-957E-5A03792413F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5C930BA-21B4-4A6C-92C5-5838CA67F9C6}"/>
              </a:ext>
            </a:extLst>
          </p:cNvPr>
          <p:cNvSpPr>
            <a:spLocks noGrp="1"/>
          </p:cNvSpPr>
          <p:nvPr>
            <p:ph type="sldNum" sz="quarter" idx="12"/>
          </p:nvPr>
        </p:nvSpPr>
        <p:spPr/>
        <p:txBody>
          <a:bodyPr/>
          <a:lstStyle/>
          <a:p>
            <a:fld id="{E8FD6042-9F02-4DFD-BA28-CAC4E19ECFA7}" type="slidenum">
              <a:rPr lang="en-AU" smtClean="0"/>
              <a:t>‹#›</a:t>
            </a:fld>
            <a:endParaRPr lang="en-AU"/>
          </a:p>
        </p:txBody>
      </p:sp>
    </p:spTree>
    <p:extLst>
      <p:ext uri="{BB962C8B-B14F-4D97-AF65-F5344CB8AC3E}">
        <p14:creationId xmlns:p14="http://schemas.microsoft.com/office/powerpoint/2010/main" val="2963102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BDB60-9B4D-4099-A61E-77DFC048E160}"/>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9A0FFEB-5D16-45B8-A90A-5F850268DA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96B586-5333-418A-A6D4-7C0C9B4929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0FA8D4F6-0667-44CD-BF19-04AEBBF8B1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2685E2-44E9-4C6E-81CF-0D0A48E95E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9DDEDE9D-2D39-4974-ADA3-86C43B90AFDE}"/>
              </a:ext>
            </a:extLst>
          </p:cNvPr>
          <p:cNvSpPr>
            <a:spLocks noGrp="1"/>
          </p:cNvSpPr>
          <p:nvPr>
            <p:ph type="dt" sz="half" idx="10"/>
          </p:nvPr>
        </p:nvSpPr>
        <p:spPr/>
        <p:txBody>
          <a:bodyPr/>
          <a:lstStyle/>
          <a:p>
            <a:fld id="{18BC754A-AD80-4DA8-B969-03F03071D829}" type="datetimeFigureOut">
              <a:rPr lang="en-AU" smtClean="0"/>
              <a:t>5/01/2022</a:t>
            </a:fld>
            <a:endParaRPr lang="en-AU"/>
          </a:p>
        </p:txBody>
      </p:sp>
      <p:sp>
        <p:nvSpPr>
          <p:cNvPr id="8" name="Footer Placeholder 7">
            <a:extLst>
              <a:ext uri="{FF2B5EF4-FFF2-40B4-BE49-F238E27FC236}">
                <a16:creationId xmlns:a16="http://schemas.microsoft.com/office/drawing/2014/main" id="{282075B1-49C9-459D-916E-CA5C392C4083}"/>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1D227921-C27A-443C-8284-DCD732BBDEF7}"/>
              </a:ext>
            </a:extLst>
          </p:cNvPr>
          <p:cNvSpPr>
            <a:spLocks noGrp="1"/>
          </p:cNvSpPr>
          <p:nvPr>
            <p:ph type="sldNum" sz="quarter" idx="12"/>
          </p:nvPr>
        </p:nvSpPr>
        <p:spPr/>
        <p:txBody>
          <a:bodyPr/>
          <a:lstStyle/>
          <a:p>
            <a:fld id="{E8FD6042-9F02-4DFD-BA28-CAC4E19ECFA7}" type="slidenum">
              <a:rPr lang="en-AU" smtClean="0"/>
              <a:t>‹#›</a:t>
            </a:fld>
            <a:endParaRPr lang="en-AU"/>
          </a:p>
        </p:txBody>
      </p:sp>
    </p:spTree>
    <p:extLst>
      <p:ext uri="{BB962C8B-B14F-4D97-AF65-F5344CB8AC3E}">
        <p14:creationId xmlns:p14="http://schemas.microsoft.com/office/powerpoint/2010/main" val="1056872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E0C52-BE7D-4B01-848A-C88DF951B81A}"/>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10FACF54-BB36-4FD0-9266-C8A55071FE78}"/>
              </a:ext>
            </a:extLst>
          </p:cNvPr>
          <p:cNvSpPr>
            <a:spLocks noGrp="1"/>
          </p:cNvSpPr>
          <p:nvPr>
            <p:ph type="dt" sz="half" idx="10"/>
          </p:nvPr>
        </p:nvSpPr>
        <p:spPr/>
        <p:txBody>
          <a:bodyPr/>
          <a:lstStyle/>
          <a:p>
            <a:fld id="{18BC754A-AD80-4DA8-B969-03F03071D829}" type="datetimeFigureOut">
              <a:rPr lang="en-AU" smtClean="0"/>
              <a:t>5/01/2022</a:t>
            </a:fld>
            <a:endParaRPr lang="en-AU"/>
          </a:p>
        </p:txBody>
      </p:sp>
      <p:sp>
        <p:nvSpPr>
          <p:cNvPr id="4" name="Footer Placeholder 3">
            <a:extLst>
              <a:ext uri="{FF2B5EF4-FFF2-40B4-BE49-F238E27FC236}">
                <a16:creationId xmlns:a16="http://schemas.microsoft.com/office/drawing/2014/main" id="{AC5D6D0E-F02C-4BFF-9E5C-ACECA86ABC3F}"/>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07CF3136-0B76-431D-81CE-B09E092E93F9}"/>
              </a:ext>
            </a:extLst>
          </p:cNvPr>
          <p:cNvSpPr>
            <a:spLocks noGrp="1"/>
          </p:cNvSpPr>
          <p:nvPr>
            <p:ph type="sldNum" sz="quarter" idx="12"/>
          </p:nvPr>
        </p:nvSpPr>
        <p:spPr/>
        <p:txBody>
          <a:bodyPr/>
          <a:lstStyle/>
          <a:p>
            <a:fld id="{E8FD6042-9F02-4DFD-BA28-CAC4E19ECFA7}" type="slidenum">
              <a:rPr lang="en-AU" smtClean="0"/>
              <a:t>‹#›</a:t>
            </a:fld>
            <a:endParaRPr lang="en-AU"/>
          </a:p>
        </p:txBody>
      </p:sp>
    </p:spTree>
    <p:extLst>
      <p:ext uri="{BB962C8B-B14F-4D97-AF65-F5344CB8AC3E}">
        <p14:creationId xmlns:p14="http://schemas.microsoft.com/office/powerpoint/2010/main" val="2439725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C3E7D3-87F4-4F96-8F19-19412FD32297}"/>
              </a:ext>
            </a:extLst>
          </p:cNvPr>
          <p:cNvSpPr>
            <a:spLocks noGrp="1"/>
          </p:cNvSpPr>
          <p:nvPr>
            <p:ph type="dt" sz="half" idx="10"/>
          </p:nvPr>
        </p:nvSpPr>
        <p:spPr/>
        <p:txBody>
          <a:bodyPr/>
          <a:lstStyle/>
          <a:p>
            <a:fld id="{18BC754A-AD80-4DA8-B969-03F03071D829}" type="datetimeFigureOut">
              <a:rPr lang="en-AU" smtClean="0"/>
              <a:t>5/01/2022</a:t>
            </a:fld>
            <a:endParaRPr lang="en-AU"/>
          </a:p>
        </p:txBody>
      </p:sp>
      <p:sp>
        <p:nvSpPr>
          <p:cNvPr id="3" name="Footer Placeholder 2">
            <a:extLst>
              <a:ext uri="{FF2B5EF4-FFF2-40B4-BE49-F238E27FC236}">
                <a16:creationId xmlns:a16="http://schemas.microsoft.com/office/drawing/2014/main" id="{67A18816-9113-4F76-8B1C-5A61022ED36B}"/>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47EB9B89-233E-435F-8914-5756330DDA2D}"/>
              </a:ext>
            </a:extLst>
          </p:cNvPr>
          <p:cNvSpPr>
            <a:spLocks noGrp="1"/>
          </p:cNvSpPr>
          <p:nvPr>
            <p:ph type="sldNum" sz="quarter" idx="12"/>
          </p:nvPr>
        </p:nvSpPr>
        <p:spPr/>
        <p:txBody>
          <a:bodyPr/>
          <a:lstStyle/>
          <a:p>
            <a:fld id="{E8FD6042-9F02-4DFD-BA28-CAC4E19ECFA7}" type="slidenum">
              <a:rPr lang="en-AU" smtClean="0"/>
              <a:t>‹#›</a:t>
            </a:fld>
            <a:endParaRPr lang="en-AU"/>
          </a:p>
        </p:txBody>
      </p:sp>
    </p:spTree>
    <p:extLst>
      <p:ext uri="{BB962C8B-B14F-4D97-AF65-F5344CB8AC3E}">
        <p14:creationId xmlns:p14="http://schemas.microsoft.com/office/powerpoint/2010/main" val="144986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05E41-6354-46FC-81A9-02CA454623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1CAF4BEA-B68F-49FE-ABD9-5BC0B4E83B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7D29F0AB-70F7-44C2-B47E-D56F59538E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E426BF-EEF1-47E6-A37A-D63D79BC17A2}"/>
              </a:ext>
            </a:extLst>
          </p:cNvPr>
          <p:cNvSpPr>
            <a:spLocks noGrp="1"/>
          </p:cNvSpPr>
          <p:nvPr>
            <p:ph type="dt" sz="half" idx="10"/>
          </p:nvPr>
        </p:nvSpPr>
        <p:spPr/>
        <p:txBody>
          <a:bodyPr/>
          <a:lstStyle/>
          <a:p>
            <a:fld id="{18BC754A-AD80-4DA8-B969-03F03071D829}" type="datetimeFigureOut">
              <a:rPr lang="en-AU" smtClean="0"/>
              <a:t>5/01/2022</a:t>
            </a:fld>
            <a:endParaRPr lang="en-AU"/>
          </a:p>
        </p:txBody>
      </p:sp>
      <p:sp>
        <p:nvSpPr>
          <p:cNvPr id="6" name="Footer Placeholder 5">
            <a:extLst>
              <a:ext uri="{FF2B5EF4-FFF2-40B4-BE49-F238E27FC236}">
                <a16:creationId xmlns:a16="http://schemas.microsoft.com/office/drawing/2014/main" id="{A6E89023-E5FF-462D-A51A-612C84720F1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DFAF009-1A16-44A2-8D7E-E2B8A183C475}"/>
              </a:ext>
            </a:extLst>
          </p:cNvPr>
          <p:cNvSpPr>
            <a:spLocks noGrp="1"/>
          </p:cNvSpPr>
          <p:nvPr>
            <p:ph type="sldNum" sz="quarter" idx="12"/>
          </p:nvPr>
        </p:nvSpPr>
        <p:spPr/>
        <p:txBody>
          <a:bodyPr/>
          <a:lstStyle/>
          <a:p>
            <a:fld id="{E8FD6042-9F02-4DFD-BA28-CAC4E19ECFA7}" type="slidenum">
              <a:rPr lang="en-AU" smtClean="0"/>
              <a:t>‹#›</a:t>
            </a:fld>
            <a:endParaRPr lang="en-AU"/>
          </a:p>
        </p:txBody>
      </p:sp>
    </p:spTree>
    <p:extLst>
      <p:ext uri="{BB962C8B-B14F-4D97-AF65-F5344CB8AC3E}">
        <p14:creationId xmlns:p14="http://schemas.microsoft.com/office/powerpoint/2010/main" val="2575316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C67DD-4D23-431A-B0E9-9A34C97D2F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A4263017-A559-490B-9CAC-011AB695EE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a:extLst>
              <a:ext uri="{FF2B5EF4-FFF2-40B4-BE49-F238E27FC236}">
                <a16:creationId xmlns:a16="http://schemas.microsoft.com/office/drawing/2014/main" id="{4017A286-68B0-4B4B-A9EC-3EA33ADA15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938234-EB9A-42F0-8CBA-6F456315B8E6}"/>
              </a:ext>
            </a:extLst>
          </p:cNvPr>
          <p:cNvSpPr>
            <a:spLocks noGrp="1"/>
          </p:cNvSpPr>
          <p:nvPr>
            <p:ph type="dt" sz="half" idx="10"/>
          </p:nvPr>
        </p:nvSpPr>
        <p:spPr/>
        <p:txBody>
          <a:bodyPr/>
          <a:lstStyle/>
          <a:p>
            <a:fld id="{18BC754A-AD80-4DA8-B969-03F03071D829}" type="datetimeFigureOut">
              <a:rPr lang="en-AU" smtClean="0"/>
              <a:t>5/01/2022</a:t>
            </a:fld>
            <a:endParaRPr lang="en-AU"/>
          </a:p>
        </p:txBody>
      </p:sp>
      <p:sp>
        <p:nvSpPr>
          <p:cNvPr id="6" name="Footer Placeholder 5">
            <a:extLst>
              <a:ext uri="{FF2B5EF4-FFF2-40B4-BE49-F238E27FC236}">
                <a16:creationId xmlns:a16="http://schemas.microsoft.com/office/drawing/2014/main" id="{EE5F2102-2B27-458A-9F9C-D8F1B705FF1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71A118A-E6F5-42E2-943B-D3B9DDAECD95}"/>
              </a:ext>
            </a:extLst>
          </p:cNvPr>
          <p:cNvSpPr>
            <a:spLocks noGrp="1"/>
          </p:cNvSpPr>
          <p:nvPr>
            <p:ph type="sldNum" sz="quarter" idx="12"/>
          </p:nvPr>
        </p:nvSpPr>
        <p:spPr/>
        <p:txBody>
          <a:bodyPr/>
          <a:lstStyle/>
          <a:p>
            <a:fld id="{E8FD6042-9F02-4DFD-BA28-CAC4E19ECFA7}" type="slidenum">
              <a:rPr lang="en-AU" smtClean="0"/>
              <a:t>‹#›</a:t>
            </a:fld>
            <a:endParaRPr lang="en-AU"/>
          </a:p>
        </p:txBody>
      </p:sp>
    </p:spTree>
    <p:extLst>
      <p:ext uri="{BB962C8B-B14F-4D97-AF65-F5344CB8AC3E}">
        <p14:creationId xmlns:p14="http://schemas.microsoft.com/office/powerpoint/2010/main" val="1329664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D85026-D691-4017-AC1B-6F0250981F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2C15243-5AF0-4022-A450-10B625ADFB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772CDE6-15F5-4749-B473-006405D5F0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BC754A-AD80-4DA8-B969-03F03071D829}" type="datetimeFigureOut">
              <a:rPr lang="en-AU" smtClean="0"/>
              <a:t>5/01/2022</a:t>
            </a:fld>
            <a:endParaRPr lang="en-AU"/>
          </a:p>
        </p:txBody>
      </p:sp>
      <p:sp>
        <p:nvSpPr>
          <p:cNvPr id="5" name="Footer Placeholder 4">
            <a:extLst>
              <a:ext uri="{FF2B5EF4-FFF2-40B4-BE49-F238E27FC236}">
                <a16:creationId xmlns:a16="http://schemas.microsoft.com/office/drawing/2014/main" id="{07508FF4-DCB4-4642-A50C-17E878F4AD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AB883F16-4199-480E-86E7-85408C15BB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D6042-9F02-4DFD-BA28-CAC4E19ECFA7}" type="slidenum">
              <a:rPr lang="en-AU" smtClean="0"/>
              <a:t>‹#›</a:t>
            </a:fld>
            <a:endParaRPr lang="en-AU"/>
          </a:p>
        </p:txBody>
      </p:sp>
    </p:spTree>
    <p:extLst>
      <p:ext uri="{BB962C8B-B14F-4D97-AF65-F5344CB8AC3E}">
        <p14:creationId xmlns:p14="http://schemas.microsoft.com/office/powerpoint/2010/main" val="770762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E2015-DC43-4634-A863-95E3C5964E88}"/>
              </a:ext>
            </a:extLst>
          </p:cNvPr>
          <p:cNvSpPr>
            <a:spLocks noGrp="1"/>
          </p:cNvSpPr>
          <p:nvPr>
            <p:ph type="title"/>
          </p:nvPr>
        </p:nvSpPr>
        <p:spPr/>
        <p:txBody>
          <a:bodyPr>
            <a:normAutofit/>
          </a:bodyPr>
          <a:lstStyle/>
          <a:p>
            <a:pPr algn="ctr"/>
            <a:r>
              <a:rPr lang="en-US" sz="2800" b="1" dirty="0"/>
              <a:t>MIESF Annual Member Investment update 30 June 2021</a:t>
            </a:r>
            <a:endParaRPr lang="en-AU" sz="2800" b="1" dirty="0"/>
          </a:p>
        </p:txBody>
      </p:sp>
      <p:sp>
        <p:nvSpPr>
          <p:cNvPr id="3" name="Content Placeholder 2">
            <a:extLst>
              <a:ext uri="{FF2B5EF4-FFF2-40B4-BE49-F238E27FC236}">
                <a16:creationId xmlns:a16="http://schemas.microsoft.com/office/drawing/2014/main" id="{3D557249-4658-4E50-83B6-B1CA2306DC41}"/>
              </a:ext>
            </a:extLst>
          </p:cNvPr>
          <p:cNvSpPr>
            <a:spLocks noGrp="1"/>
          </p:cNvSpPr>
          <p:nvPr>
            <p:ph idx="1"/>
          </p:nvPr>
        </p:nvSpPr>
        <p:spPr>
          <a:xfrm>
            <a:off x="2105636" y="1825625"/>
            <a:ext cx="9248163" cy="4351338"/>
          </a:xfrm>
        </p:spPr>
        <p:txBody>
          <a:bodyPr>
            <a:normAutofit/>
          </a:bodyPr>
          <a:lstStyle/>
          <a:p>
            <a:r>
              <a:rPr lang="en-US" sz="2400" dirty="0"/>
              <a:t>MIESF Net Assets: $944 million dollars</a:t>
            </a:r>
          </a:p>
          <a:p>
            <a:endParaRPr lang="en-AU" sz="2000" dirty="0"/>
          </a:p>
          <a:p>
            <a:r>
              <a:rPr lang="en-AU" sz="2000" dirty="0"/>
              <a:t>Invested across 2 options: </a:t>
            </a:r>
            <a:r>
              <a:rPr lang="en-AU" sz="2000" b="1" dirty="0"/>
              <a:t>MySuper</a:t>
            </a:r>
            <a:r>
              <a:rPr lang="en-AU" sz="2000" dirty="0"/>
              <a:t> and </a:t>
            </a:r>
            <a:r>
              <a:rPr lang="en-AU" sz="2000" b="1" dirty="0"/>
              <a:t>High Growth</a:t>
            </a:r>
          </a:p>
          <a:p>
            <a:pPr lvl="2"/>
            <a:endParaRPr lang="en-AU" dirty="0"/>
          </a:p>
          <a:p>
            <a:pPr lvl="2"/>
            <a:r>
              <a:rPr lang="en-AU" dirty="0"/>
              <a:t>MySuper total assets: $907 million</a:t>
            </a:r>
          </a:p>
          <a:p>
            <a:pPr lvl="2"/>
            <a:endParaRPr lang="en-AU" dirty="0"/>
          </a:p>
          <a:p>
            <a:pPr lvl="2"/>
            <a:r>
              <a:rPr lang="en-AU" dirty="0"/>
              <a:t>High Growth total assets: $37 million</a:t>
            </a:r>
          </a:p>
          <a:p>
            <a:pPr marL="914400" lvl="2" indent="0">
              <a:buNone/>
            </a:pPr>
            <a:endParaRPr lang="en-AU" sz="1000" dirty="0"/>
          </a:p>
        </p:txBody>
      </p:sp>
    </p:spTree>
    <p:extLst>
      <p:ext uri="{BB962C8B-B14F-4D97-AF65-F5344CB8AC3E}">
        <p14:creationId xmlns:p14="http://schemas.microsoft.com/office/powerpoint/2010/main" val="4067505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0107E-E91A-4554-B6AB-C156298E00DB}"/>
              </a:ext>
            </a:extLst>
          </p:cNvPr>
          <p:cNvSpPr>
            <a:spLocks noGrp="1"/>
          </p:cNvSpPr>
          <p:nvPr>
            <p:ph type="title"/>
          </p:nvPr>
        </p:nvSpPr>
        <p:spPr>
          <a:xfrm>
            <a:off x="838200" y="365125"/>
            <a:ext cx="10515600" cy="951947"/>
          </a:xfrm>
        </p:spPr>
        <p:txBody>
          <a:bodyPr>
            <a:normAutofit/>
          </a:bodyPr>
          <a:lstStyle/>
          <a:p>
            <a:pPr algn="ctr"/>
            <a:r>
              <a:rPr lang="en-US" sz="2000" b="1" dirty="0"/>
              <a:t>MIESF MySuper Strategic Asset Allocation (SAA) as at 30 June 2021</a:t>
            </a:r>
            <a:endParaRPr lang="en-AU" sz="2000" dirty="0"/>
          </a:p>
        </p:txBody>
      </p:sp>
      <p:graphicFrame>
        <p:nvGraphicFramePr>
          <p:cNvPr id="4" name="Content Placeholder 3">
            <a:extLst>
              <a:ext uri="{FF2B5EF4-FFF2-40B4-BE49-F238E27FC236}">
                <a16:creationId xmlns:a16="http://schemas.microsoft.com/office/drawing/2014/main" id="{D23D28DD-FD53-412B-BD17-88D3B6408196}"/>
              </a:ext>
            </a:extLst>
          </p:cNvPr>
          <p:cNvGraphicFramePr>
            <a:graphicFrameLocks noGrp="1"/>
          </p:cNvGraphicFramePr>
          <p:nvPr>
            <p:ph idx="1"/>
            <p:extLst>
              <p:ext uri="{D42A27DB-BD31-4B8C-83A1-F6EECF244321}">
                <p14:modId xmlns:p14="http://schemas.microsoft.com/office/powerpoint/2010/main" val="647661158"/>
              </p:ext>
            </p:extLst>
          </p:nvPr>
        </p:nvGraphicFramePr>
        <p:xfrm>
          <a:off x="1644242" y="1231642"/>
          <a:ext cx="9347219" cy="4506686"/>
        </p:xfrm>
        <a:graphic>
          <a:graphicData uri="http://schemas.openxmlformats.org/drawingml/2006/chart">
            <c:chart xmlns:c="http://schemas.openxmlformats.org/drawingml/2006/chart" xmlns:r="http://schemas.openxmlformats.org/officeDocument/2006/relationships" r:id="rId2"/>
          </a:graphicData>
        </a:graphic>
      </p:graphicFrame>
      <p:sp>
        <p:nvSpPr>
          <p:cNvPr id="5" name="Subtitle 2">
            <a:extLst>
              <a:ext uri="{FF2B5EF4-FFF2-40B4-BE49-F238E27FC236}">
                <a16:creationId xmlns:a16="http://schemas.microsoft.com/office/drawing/2014/main" id="{122E61CE-2BF7-4710-A352-7640F9999714}"/>
              </a:ext>
            </a:extLst>
          </p:cNvPr>
          <p:cNvSpPr txBox="1">
            <a:spLocks/>
          </p:cNvSpPr>
          <p:nvPr/>
        </p:nvSpPr>
        <p:spPr>
          <a:xfrm>
            <a:off x="2239347" y="5822303"/>
            <a:ext cx="7193902" cy="7190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The SAA is the road map that guides MIESF towards achieving the investment objectives for MySuper of;</a:t>
            </a:r>
          </a:p>
          <a:p>
            <a:pPr marL="171450" indent="-171450">
              <a:spcBef>
                <a:spcPts val="0"/>
              </a:spcBef>
              <a:buFont typeface="Wingdings" panose="05000000000000000000" pitchFamily="2" charset="2"/>
              <a:buChar char="§"/>
            </a:pPr>
            <a:r>
              <a:rPr lang="en-US" sz="1200" dirty="0"/>
              <a:t>Short term: Avoiding a loss each year and declaring a positive return; and</a:t>
            </a:r>
          </a:p>
          <a:p>
            <a:pPr marL="171450" indent="-171450">
              <a:spcBef>
                <a:spcPts val="0"/>
              </a:spcBef>
              <a:buFont typeface="Wingdings" panose="05000000000000000000" pitchFamily="2" charset="2"/>
              <a:buChar char="§"/>
            </a:pPr>
            <a:r>
              <a:rPr lang="en-US" sz="1200" dirty="0"/>
              <a:t>Long term: Beat inflation or CPI +2% p.a. net of fees and tax over rolling 10 year periods</a:t>
            </a:r>
          </a:p>
          <a:p>
            <a:pPr marL="171450" indent="-171450">
              <a:spcBef>
                <a:spcPts val="0"/>
              </a:spcBef>
              <a:buFont typeface="Wingdings" panose="05000000000000000000" pitchFamily="2" charset="2"/>
              <a:buChar char="§"/>
            </a:pPr>
            <a:endParaRPr lang="en-AU" sz="1200" dirty="0"/>
          </a:p>
        </p:txBody>
      </p:sp>
    </p:spTree>
    <p:extLst>
      <p:ext uri="{BB962C8B-B14F-4D97-AF65-F5344CB8AC3E}">
        <p14:creationId xmlns:p14="http://schemas.microsoft.com/office/powerpoint/2010/main" val="600528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5D88A-BE14-4346-BBC5-8046AC3059CA}"/>
              </a:ext>
            </a:extLst>
          </p:cNvPr>
          <p:cNvSpPr>
            <a:spLocks noGrp="1"/>
          </p:cNvSpPr>
          <p:nvPr>
            <p:ph type="ctrTitle"/>
          </p:nvPr>
        </p:nvSpPr>
        <p:spPr>
          <a:xfrm>
            <a:off x="1524000" y="1122363"/>
            <a:ext cx="9144000" cy="358629"/>
          </a:xfrm>
        </p:spPr>
        <p:txBody>
          <a:bodyPr>
            <a:noAutofit/>
          </a:bodyPr>
          <a:lstStyle/>
          <a:p>
            <a:r>
              <a:rPr lang="en-US" sz="2000" b="1" dirty="0"/>
              <a:t>MIESF MySuper SAA for the year ending 30 June 2021: actual v benchmark</a:t>
            </a:r>
            <a:endParaRPr lang="en-AU" sz="2000" b="1" dirty="0"/>
          </a:p>
        </p:txBody>
      </p:sp>
      <p:sp>
        <p:nvSpPr>
          <p:cNvPr id="3" name="Subtitle 2">
            <a:extLst>
              <a:ext uri="{FF2B5EF4-FFF2-40B4-BE49-F238E27FC236}">
                <a16:creationId xmlns:a16="http://schemas.microsoft.com/office/drawing/2014/main" id="{2EC0887C-C957-4B27-93BF-700404322379}"/>
              </a:ext>
            </a:extLst>
          </p:cNvPr>
          <p:cNvSpPr>
            <a:spLocks noGrp="1"/>
          </p:cNvSpPr>
          <p:nvPr>
            <p:ph type="subTitle" idx="1"/>
          </p:nvPr>
        </p:nvSpPr>
        <p:spPr>
          <a:xfrm>
            <a:off x="2239347" y="5822303"/>
            <a:ext cx="7193902" cy="719014"/>
          </a:xfrm>
        </p:spPr>
        <p:txBody>
          <a:bodyPr>
            <a:normAutofit/>
          </a:bodyPr>
          <a:lstStyle/>
          <a:p>
            <a:pPr algn="l"/>
            <a:r>
              <a:rPr lang="en-US" sz="1200" dirty="0"/>
              <a:t>The SAA is the road map that guides MIESF towards achieving the investment objectives for MySuper of;</a:t>
            </a:r>
          </a:p>
          <a:p>
            <a:pPr marL="171450" indent="-171450" algn="l">
              <a:spcBef>
                <a:spcPts val="0"/>
              </a:spcBef>
              <a:buFont typeface="Wingdings" panose="05000000000000000000" pitchFamily="2" charset="2"/>
              <a:buChar char="§"/>
            </a:pPr>
            <a:r>
              <a:rPr lang="en-US" sz="1200" dirty="0"/>
              <a:t>Short term: Avoiding a loss each year and declaring a positive return; and</a:t>
            </a:r>
          </a:p>
          <a:p>
            <a:pPr marL="171450" indent="-171450" algn="l">
              <a:spcBef>
                <a:spcPts val="0"/>
              </a:spcBef>
              <a:buFont typeface="Wingdings" panose="05000000000000000000" pitchFamily="2" charset="2"/>
              <a:buChar char="§"/>
            </a:pPr>
            <a:r>
              <a:rPr lang="en-US" sz="1200" dirty="0"/>
              <a:t>Long term: Beat inflation or CPI +2% p.a. net of fees and tax over rolling 10 year periods</a:t>
            </a:r>
          </a:p>
          <a:p>
            <a:pPr marL="171450" indent="-171450" algn="l">
              <a:spcBef>
                <a:spcPts val="0"/>
              </a:spcBef>
              <a:buFont typeface="Wingdings" panose="05000000000000000000" pitchFamily="2" charset="2"/>
              <a:buChar char="§"/>
            </a:pPr>
            <a:endParaRPr lang="en-AU" sz="1200" dirty="0"/>
          </a:p>
        </p:txBody>
      </p:sp>
      <p:graphicFrame>
        <p:nvGraphicFramePr>
          <p:cNvPr id="8" name="Chart 7">
            <a:extLst>
              <a:ext uri="{FF2B5EF4-FFF2-40B4-BE49-F238E27FC236}">
                <a16:creationId xmlns:a16="http://schemas.microsoft.com/office/drawing/2014/main" id="{AF72FC90-4225-45A0-BE07-D4F3FE2A8954}"/>
              </a:ext>
            </a:extLst>
          </p:cNvPr>
          <p:cNvGraphicFramePr>
            <a:graphicFrameLocks/>
          </p:cNvGraphicFramePr>
          <p:nvPr>
            <p:extLst>
              <p:ext uri="{D42A27DB-BD31-4B8C-83A1-F6EECF244321}">
                <p14:modId xmlns:p14="http://schemas.microsoft.com/office/powerpoint/2010/main" val="3990848701"/>
              </p:ext>
            </p:extLst>
          </p:nvPr>
        </p:nvGraphicFramePr>
        <p:xfrm>
          <a:off x="2159648" y="1744910"/>
          <a:ext cx="7420579" cy="34646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5619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5D88A-BE14-4346-BBC5-8046AC3059CA}"/>
              </a:ext>
            </a:extLst>
          </p:cNvPr>
          <p:cNvSpPr>
            <a:spLocks noGrp="1"/>
          </p:cNvSpPr>
          <p:nvPr>
            <p:ph type="ctrTitle"/>
          </p:nvPr>
        </p:nvSpPr>
        <p:spPr>
          <a:xfrm>
            <a:off x="1293303" y="914401"/>
            <a:ext cx="9374697" cy="566592"/>
          </a:xfrm>
        </p:spPr>
        <p:txBody>
          <a:bodyPr>
            <a:noAutofit/>
          </a:bodyPr>
          <a:lstStyle/>
          <a:p>
            <a:r>
              <a:rPr lang="en-US" sz="1600" b="1" dirty="0"/>
              <a:t>MIESF </a:t>
            </a:r>
            <a:r>
              <a:rPr lang="en-US" sz="2000" b="1" dirty="0"/>
              <a:t>MySuper</a:t>
            </a:r>
            <a:r>
              <a:rPr lang="en-US" sz="1600" b="1" dirty="0"/>
              <a:t> Net Returns (after fees &amp; tax) for the year ending 30 June 2021 by asset class compared to the benchmark gross returns for each asset class</a:t>
            </a:r>
            <a:endParaRPr lang="en-AU" sz="1600" b="1" dirty="0"/>
          </a:p>
        </p:txBody>
      </p:sp>
      <p:sp>
        <p:nvSpPr>
          <p:cNvPr id="3" name="Subtitle 2">
            <a:extLst>
              <a:ext uri="{FF2B5EF4-FFF2-40B4-BE49-F238E27FC236}">
                <a16:creationId xmlns:a16="http://schemas.microsoft.com/office/drawing/2014/main" id="{2EC0887C-C957-4B27-93BF-700404322379}"/>
              </a:ext>
            </a:extLst>
          </p:cNvPr>
          <p:cNvSpPr>
            <a:spLocks noGrp="1"/>
          </p:cNvSpPr>
          <p:nvPr>
            <p:ph type="subTitle" idx="1"/>
          </p:nvPr>
        </p:nvSpPr>
        <p:spPr>
          <a:xfrm>
            <a:off x="1582723" y="5795409"/>
            <a:ext cx="9144000" cy="358629"/>
          </a:xfrm>
        </p:spPr>
        <p:txBody>
          <a:bodyPr>
            <a:normAutofit/>
          </a:bodyPr>
          <a:lstStyle/>
          <a:p>
            <a:pPr algn="l"/>
            <a:r>
              <a:rPr lang="en-AU" sz="1100" i="1" dirty="0"/>
              <a:t>Note: past returns are no guarantee of future performance and investment returns should not be relied upon as a guide to future performance</a:t>
            </a:r>
            <a:r>
              <a:rPr lang="en-AU" sz="1200" i="1" dirty="0"/>
              <a:t>.</a:t>
            </a:r>
            <a:endParaRPr lang="en-AU" sz="1200" dirty="0"/>
          </a:p>
          <a:p>
            <a:pPr algn="l"/>
            <a:endParaRPr lang="en-AU" sz="1200" dirty="0"/>
          </a:p>
        </p:txBody>
      </p:sp>
      <p:graphicFrame>
        <p:nvGraphicFramePr>
          <p:cNvPr id="8" name="Chart 7">
            <a:extLst>
              <a:ext uri="{FF2B5EF4-FFF2-40B4-BE49-F238E27FC236}">
                <a16:creationId xmlns:a16="http://schemas.microsoft.com/office/drawing/2014/main" id="{61517DFE-8DDE-4391-A7C2-1E0B92D4CC0C}"/>
              </a:ext>
            </a:extLst>
          </p:cNvPr>
          <p:cNvGraphicFramePr>
            <a:graphicFrameLocks/>
          </p:cNvGraphicFramePr>
          <p:nvPr>
            <p:extLst>
              <p:ext uri="{D42A27DB-BD31-4B8C-83A1-F6EECF244321}">
                <p14:modId xmlns:p14="http://schemas.microsoft.com/office/powerpoint/2010/main" val="1502994533"/>
              </p:ext>
            </p:extLst>
          </p:nvPr>
        </p:nvGraphicFramePr>
        <p:xfrm>
          <a:off x="1524000" y="1676399"/>
          <a:ext cx="8903516" cy="36506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4016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5D88A-BE14-4346-BBC5-8046AC3059CA}"/>
              </a:ext>
            </a:extLst>
          </p:cNvPr>
          <p:cNvSpPr>
            <a:spLocks noGrp="1"/>
          </p:cNvSpPr>
          <p:nvPr>
            <p:ph type="ctrTitle"/>
          </p:nvPr>
        </p:nvSpPr>
        <p:spPr>
          <a:xfrm>
            <a:off x="1524000" y="1122363"/>
            <a:ext cx="9144000" cy="358629"/>
          </a:xfrm>
        </p:spPr>
        <p:txBody>
          <a:bodyPr>
            <a:noAutofit/>
          </a:bodyPr>
          <a:lstStyle/>
          <a:p>
            <a:r>
              <a:rPr lang="en-US" sz="2000" b="1" dirty="0"/>
              <a:t>MIESF MySuper and Pension section Net Returns for the year ending 30 June 2021 </a:t>
            </a:r>
            <a:r>
              <a:rPr lang="en-US" sz="1600" b="1" dirty="0"/>
              <a:t>(p.a.)</a:t>
            </a:r>
            <a:endParaRPr lang="en-AU" sz="2000" b="1" dirty="0"/>
          </a:p>
        </p:txBody>
      </p:sp>
      <p:sp>
        <p:nvSpPr>
          <p:cNvPr id="3" name="Subtitle 2">
            <a:extLst>
              <a:ext uri="{FF2B5EF4-FFF2-40B4-BE49-F238E27FC236}">
                <a16:creationId xmlns:a16="http://schemas.microsoft.com/office/drawing/2014/main" id="{2EC0887C-C957-4B27-93BF-700404322379}"/>
              </a:ext>
            </a:extLst>
          </p:cNvPr>
          <p:cNvSpPr>
            <a:spLocks noGrp="1"/>
          </p:cNvSpPr>
          <p:nvPr>
            <p:ph type="subTitle" idx="1"/>
          </p:nvPr>
        </p:nvSpPr>
        <p:spPr>
          <a:xfrm>
            <a:off x="1524000" y="5366127"/>
            <a:ext cx="9411478" cy="1305261"/>
          </a:xfrm>
        </p:spPr>
        <p:txBody>
          <a:bodyPr>
            <a:normAutofit/>
          </a:bodyPr>
          <a:lstStyle/>
          <a:p>
            <a:pPr algn="l"/>
            <a:r>
              <a:rPr lang="en-AU" sz="1050" i="1" dirty="0"/>
              <a:t>The red dash line represents the average inflation rate (CPI) over 10 year period of 1.8% p.a. to 30 June 2021. The investment objective of MySuper is to beat CPI by 2% over this period which was 3.8% p.a. (blue dash line). The net return of 8.6% exceeded  CPI+2% or 3.8% by 4.8% p.a. over the 10 years. MIESF MySuper has achieved this objective together with declaring a positive return for the year ending 30 June 2021. The net return for the Pension section was higher as no tax applies to investment earnings when members are in the pension section.</a:t>
            </a:r>
          </a:p>
          <a:p>
            <a:pPr algn="l"/>
            <a:r>
              <a:rPr lang="en-AU" sz="1050" i="1" dirty="0"/>
              <a:t>Note: past returns are no guarantee of future performance and investment returns should not be relied upon as a guide to future performance.</a:t>
            </a:r>
            <a:endParaRPr lang="en-AU" sz="1050" dirty="0"/>
          </a:p>
        </p:txBody>
      </p:sp>
      <p:cxnSp>
        <p:nvCxnSpPr>
          <p:cNvPr id="6" name="Straight Connector 5">
            <a:extLst>
              <a:ext uri="{FF2B5EF4-FFF2-40B4-BE49-F238E27FC236}">
                <a16:creationId xmlns:a16="http://schemas.microsoft.com/office/drawing/2014/main" id="{BE137560-5153-404E-98D7-8B1DBDD7CEA0}"/>
              </a:ext>
            </a:extLst>
          </p:cNvPr>
          <p:cNvCxnSpPr>
            <a:cxnSpLocks/>
          </p:cNvCxnSpPr>
          <p:nvPr/>
        </p:nvCxnSpPr>
        <p:spPr>
          <a:xfrm>
            <a:off x="2140991" y="4150667"/>
            <a:ext cx="5721291"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4DC21CB-4F02-49FB-8EC7-CAA464A91921}"/>
              </a:ext>
            </a:extLst>
          </p:cNvPr>
          <p:cNvCxnSpPr>
            <a:cxnSpLocks/>
          </p:cNvCxnSpPr>
          <p:nvPr/>
        </p:nvCxnSpPr>
        <p:spPr>
          <a:xfrm>
            <a:off x="2140991" y="3742432"/>
            <a:ext cx="5652381"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aphicFrame>
        <p:nvGraphicFramePr>
          <p:cNvPr id="11" name="Chart 10">
            <a:extLst>
              <a:ext uri="{FF2B5EF4-FFF2-40B4-BE49-F238E27FC236}">
                <a16:creationId xmlns:a16="http://schemas.microsoft.com/office/drawing/2014/main" id="{25EFF353-4AC8-4D02-984A-93892E11FE91}"/>
              </a:ext>
            </a:extLst>
          </p:cNvPr>
          <p:cNvGraphicFramePr>
            <a:graphicFrameLocks/>
          </p:cNvGraphicFramePr>
          <p:nvPr>
            <p:extLst>
              <p:ext uri="{D42A27DB-BD31-4B8C-83A1-F6EECF244321}">
                <p14:modId xmlns:p14="http://schemas.microsoft.com/office/powerpoint/2010/main" val="438588263"/>
              </p:ext>
            </p:extLst>
          </p:nvPr>
        </p:nvGraphicFramePr>
        <p:xfrm>
          <a:off x="1702966" y="1909762"/>
          <a:ext cx="8808440" cy="30481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4449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5D88A-BE14-4346-BBC5-8046AC3059CA}"/>
              </a:ext>
            </a:extLst>
          </p:cNvPr>
          <p:cNvSpPr>
            <a:spLocks noGrp="1"/>
          </p:cNvSpPr>
          <p:nvPr>
            <p:ph type="ctrTitle"/>
          </p:nvPr>
        </p:nvSpPr>
        <p:spPr>
          <a:xfrm>
            <a:off x="1523999" y="793102"/>
            <a:ext cx="9490745" cy="615820"/>
          </a:xfrm>
        </p:spPr>
        <p:txBody>
          <a:bodyPr>
            <a:noAutofit/>
          </a:bodyPr>
          <a:lstStyle/>
          <a:p>
            <a:r>
              <a:rPr lang="en-US" sz="2000" b="1" dirty="0"/>
              <a:t>MIESF MySuper Net Returns for the year ending 30 June 2021 compared to the various  peer median returns </a:t>
            </a:r>
            <a:r>
              <a:rPr lang="en-US" sz="1600" b="1" dirty="0"/>
              <a:t>(p.a.)</a:t>
            </a:r>
            <a:endParaRPr lang="en-AU" sz="2000" b="1" dirty="0"/>
          </a:p>
        </p:txBody>
      </p:sp>
      <p:sp>
        <p:nvSpPr>
          <p:cNvPr id="3" name="Subtitle 2">
            <a:extLst>
              <a:ext uri="{FF2B5EF4-FFF2-40B4-BE49-F238E27FC236}">
                <a16:creationId xmlns:a16="http://schemas.microsoft.com/office/drawing/2014/main" id="{2EC0887C-C957-4B27-93BF-700404322379}"/>
              </a:ext>
            </a:extLst>
          </p:cNvPr>
          <p:cNvSpPr>
            <a:spLocks noGrp="1"/>
          </p:cNvSpPr>
          <p:nvPr>
            <p:ph type="subTitle" idx="1"/>
          </p:nvPr>
        </p:nvSpPr>
        <p:spPr>
          <a:xfrm>
            <a:off x="1524000" y="5449078"/>
            <a:ext cx="9144000" cy="1092239"/>
          </a:xfrm>
        </p:spPr>
        <p:txBody>
          <a:bodyPr>
            <a:normAutofit/>
          </a:bodyPr>
          <a:lstStyle/>
          <a:p>
            <a:pPr algn="l"/>
            <a:r>
              <a:rPr lang="en-AU" sz="1200" i="1" dirty="0"/>
              <a:t>MIESF MySuper returned less than its peers for the one year, however over the 3,5, 7, 10 and 20 years its has exceeded its peers. Providing strong evidence of good long term performance for its members.</a:t>
            </a:r>
          </a:p>
          <a:p>
            <a:pPr algn="l"/>
            <a:r>
              <a:rPr lang="en-AU" sz="1200" i="1" dirty="0"/>
              <a:t>Note: past returns are no guarantee of future performance and investment returns should not be relied upon as a guide to future performance.</a:t>
            </a:r>
            <a:endParaRPr lang="en-AU" sz="1200" dirty="0"/>
          </a:p>
          <a:p>
            <a:endParaRPr lang="en-AU" sz="1200" dirty="0"/>
          </a:p>
        </p:txBody>
      </p:sp>
      <p:graphicFrame>
        <p:nvGraphicFramePr>
          <p:cNvPr id="7" name="Chart 6">
            <a:extLst>
              <a:ext uri="{FF2B5EF4-FFF2-40B4-BE49-F238E27FC236}">
                <a16:creationId xmlns:a16="http://schemas.microsoft.com/office/drawing/2014/main" id="{5991CDBE-B231-4231-A8A2-D3468783E12A}"/>
              </a:ext>
            </a:extLst>
          </p:cNvPr>
          <p:cNvGraphicFramePr>
            <a:graphicFrameLocks/>
          </p:cNvGraphicFramePr>
          <p:nvPr>
            <p:extLst>
              <p:ext uri="{D42A27DB-BD31-4B8C-83A1-F6EECF244321}">
                <p14:modId xmlns:p14="http://schemas.microsoft.com/office/powerpoint/2010/main" val="714865780"/>
              </p:ext>
            </p:extLst>
          </p:nvPr>
        </p:nvGraphicFramePr>
        <p:xfrm>
          <a:off x="1459684" y="1707355"/>
          <a:ext cx="9688410" cy="34432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09614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9CD9C-8F50-4B74-A8B8-6AE369D4E338}"/>
              </a:ext>
            </a:extLst>
          </p:cNvPr>
          <p:cNvSpPr>
            <a:spLocks noGrp="1"/>
          </p:cNvSpPr>
          <p:nvPr>
            <p:ph type="title"/>
          </p:nvPr>
        </p:nvSpPr>
        <p:spPr>
          <a:xfrm>
            <a:off x="838200" y="365125"/>
            <a:ext cx="10515600" cy="829193"/>
          </a:xfrm>
        </p:spPr>
        <p:txBody>
          <a:bodyPr>
            <a:normAutofit/>
          </a:bodyPr>
          <a:lstStyle/>
          <a:p>
            <a:pPr algn="ctr"/>
            <a:r>
              <a:rPr lang="en-US" sz="2000" b="1" dirty="0"/>
              <a:t>MIESF High Growth Option SAA as at 30 June 2021</a:t>
            </a:r>
            <a:endParaRPr lang="en-AU" sz="2000" b="1" dirty="0"/>
          </a:p>
        </p:txBody>
      </p:sp>
      <p:graphicFrame>
        <p:nvGraphicFramePr>
          <p:cNvPr id="4" name="Content Placeholder 3">
            <a:extLst>
              <a:ext uri="{FF2B5EF4-FFF2-40B4-BE49-F238E27FC236}">
                <a16:creationId xmlns:a16="http://schemas.microsoft.com/office/drawing/2014/main" id="{72287359-E3A4-43B2-8E7F-E48DAFDCC052}"/>
              </a:ext>
            </a:extLst>
          </p:cNvPr>
          <p:cNvGraphicFramePr>
            <a:graphicFrameLocks noGrp="1"/>
          </p:cNvGraphicFramePr>
          <p:nvPr>
            <p:ph idx="1"/>
            <p:extLst>
              <p:ext uri="{D42A27DB-BD31-4B8C-83A1-F6EECF244321}">
                <p14:modId xmlns:p14="http://schemas.microsoft.com/office/powerpoint/2010/main" val="3941043155"/>
              </p:ext>
            </p:extLst>
          </p:nvPr>
        </p:nvGraphicFramePr>
        <p:xfrm>
          <a:off x="1146110" y="1772817"/>
          <a:ext cx="4191000" cy="3433666"/>
        </p:xfrm>
        <a:graphic>
          <a:graphicData uri="http://schemas.openxmlformats.org/drawingml/2006/chart">
            <c:chart xmlns:c="http://schemas.openxmlformats.org/drawingml/2006/chart" xmlns:r="http://schemas.openxmlformats.org/officeDocument/2006/relationships" r:id="rId2"/>
          </a:graphicData>
        </a:graphic>
      </p:graphicFrame>
      <p:sp>
        <p:nvSpPr>
          <p:cNvPr id="6" name="Subtitle 2">
            <a:extLst>
              <a:ext uri="{FF2B5EF4-FFF2-40B4-BE49-F238E27FC236}">
                <a16:creationId xmlns:a16="http://schemas.microsoft.com/office/drawing/2014/main" id="{A4C166CD-0C23-4295-8D2D-72495A7C3AB5}"/>
              </a:ext>
            </a:extLst>
          </p:cNvPr>
          <p:cNvSpPr txBox="1">
            <a:spLocks/>
          </p:cNvSpPr>
          <p:nvPr/>
        </p:nvSpPr>
        <p:spPr>
          <a:xfrm>
            <a:off x="2239347" y="5712124"/>
            <a:ext cx="7193902" cy="82919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The SAA is the road map that guides the High Growth Option to achieve the investment objectives of;</a:t>
            </a:r>
          </a:p>
          <a:p>
            <a:pPr marL="171450" indent="-171450">
              <a:spcBef>
                <a:spcPts val="0"/>
              </a:spcBef>
              <a:buFont typeface="Wingdings" panose="05000000000000000000" pitchFamily="2" charset="2"/>
              <a:buChar char="§"/>
            </a:pPr>
            <a:r>
              <a:rPr lang="en-US" sz="1200" dirty="0"/>
              <a:t>Providing capital growth over rolling seven-year periods measured at each 30 June; and</a:t>
            </a:r>
          </a:p>
          <a:p>
            <a:pPr marL="171450" indent="-171450">
              <a:spcBef>
                <a:spcPts val="0"/>
              </a:spcBef>
              <a:buFont typeface="Wingdings" panose="05000000000000000000" pitchFamily="2" charset="2"/>
              <a:buChar char="§"/>
            </a:pPr>
            <a:r>
              <a:rPr lang="en-US" sz="1200" dirty="0"/>
              <a:t>Beating inflation or CPI +4% p.a. net of fees and tax over rolling 10 year periods</a:t>
            </a:r>
          </a:p>
          <a:p>
            <a:pPr marL="171450" indent="-171450">
              <a:spcBef>
                <a:spcPts val="0"/>
              </a:spcBef>
              <a:buFont typeface="Wingdings" panose="05000000000000000000" pitchFamily="2" charset="2"/>
              <a:buChar char="§"/>
            </a:pPr>
            <a:r>
              <a:rPr lang="en-US" sz="1200" dirty="0"/>
              <a:t>Achieve a total net return greater than the median return of the Growth option in the </a:t>
            </a:r>
            <a:r>
              <a:rPr lang="en-US" sz="1200" dirty="0" err="1"/>
              <a:t>SelectingSuper</a:t>
            </a:r>
            <a:r>
              <a:rPr lang="en-US" sz="1200" dirty="0"/>
              <a:t> surveys over rolling 5 years to 30 June each year.</a:t>
            </a:r>
          </a:p>
          <a:p>
            <a:pPr marL="171450" indent="-171450">
              <a:spcBef>
                <a:spcPts val="0"/>
              </a:spcBef>
              <a:buFont typeface="Wingdings" panose="05000000000000000000" pitchFamily="2" charset="2"/>
              <a:buChar char="§"/>
            </a:pPr>
            <a:endParaRPr lang="en-AU" sz="1200" dirty="0"/>
          </a:p>
        </p:txBody>
      </p:sp>
      <p:graphicFrame>
        <p:nvGraphicFramePr>
          <p:cNvPr id="7" name="Chart 6">
            <a:extLst>
              <a:ext uri="{FF2B5EF4-FFF2-40B4-BE49-F238E27FC236}">
                <a16:creationId xmlns:a16="http://schemas.microsoft.com/office/drawing/2014/main" id="{ACF06FE0-8105-4B50-AB07-F2EB9CFA1276}"/>
              </a:ext>
            </a:extLst>
          </p:cNvPr>
          <p:cNvGraphicFramePr>
            <a:graphicFrameLocks/>
          </p:cNvGraphicFramePr>
          <p:nvPr>
            <p:extLst>
              <p:ext uri="{D42A27DB-BD31-4B8C-83A1-F6EECF244321}">
                <p14:modId xmlns:p14="http://schemas.microsoft.com/office/powerpoint/2010/main" val="419874882"/>
              </p:ext>
            </p:extLst>
          </p:nvPr>
        </p:nvGraphicFramePr>
        <p:xfrm>
          <a:off x="6012704" y="1885318"/>
          <a:ext cx="4048125" cy="29194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8102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8F765-7C51-45C2-80C2-72485B77EB9C}"/>
              </a:ext>
            </a:extLst>
          </p:cNvPr>
          <p:cNvSpPr>
            <a:spLocks noGrp="1"/>
          </p:cNvSpPr>
          <p:nvPr>
            <p:ph type="title"/>
          </p:nvPr>
        </p:nvSpPr>
        <p:spPr>
          <a:xfrm>
            <a:off x="1308683" y="365125"/>
            <a:ext cx="9932566" cy="726557"/>
          </a:xfrm>
        </p:spPr>
        <p:txBody>
          <a:bodyPr>
            <a:normAutofit/>
          </a:bodyPr>
          <a:lstStyle/>
          <a:p>
            <a:pPr algn="ctr"/>
            <a:r>
              <a:rPr lang="en-US" sz="2000" b="1" dirty="0"/>
              <a:t>MIESF High Growth Option net returns compared to </a:t>
            </a:r>
            <a:r>
              <a:rPr lang="en-US" sz="2000" b="1" dirty="0" err="1"/>
              <a:t>SelectingSuper</a:t>
            </a:r>
            <a:r>
              <a:rPr lang="en-US" sz="2000" b="1" dirty="0"/>
              <a:t> Median Growth Funds Index to 30 June 2021 </a:t>
            </a:r>
            <a:r>
              <a:rPr lang="en-US" sz="1600" b="1" dirty="0"/>
              <a:t>(p.a.)</a:t>
            </a:r>
            <a:endParaRPr lang="en-AU" sz="2000" b="1" dirty="0"/>
          </a:p>
        </p:txBody>
      </p:sp>
      <p:sp>
        <p:nvSpPr>
          <p:cNvPr id="5" name="Subtitle 2">
            <a:extLst>
              <a:ext uri="{FF2B5EF4-FFF2-40B4-BE49-F238E27FC236}">
                <a16:creationId xmlns:a16="http://schemas.microsoft.com/office/drawing/2014/main" id="{1A5A9AE7-A25D-4ABB-888B-6DBD1B1424BB}"/>
              </a:ext>
            </a:extLst>
          </p:cNvPr>
          <p:cNvSpPr txBox="1">
            <a:spLocks/>
          </p:cNvSpPr>
          <p:nvPr/>
        </p:nvSpPr>
        <p:spPr>
          <a:xfrm>
            <a:off x="1524000" y="5673013"/>
            <a:ext cx="9486122" cy="5411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200" i="1" dirty="0"/>
              <a:t>Note: past returns are no guarantee of future performance and investment returns should not be relied upon as a guide to future performance.</a:t>
            </a:r>
            <a:endParaRPr lang="en-AU" sz="1200" dirty="0"/>
          </a:p>
          <a:p>
            <a:endParaRPr lang="en-AU" sz="1200" dirty="0"/>
          </a:p>
        </p:txBody>
      </p:sp>
      <p:pic>
        <p:nvPicPr>
          <p:cNvPr id="7" name="Content Placeholder 6">
            <a:extLst>
              <a:ext uri="{FF2B5EF4-FFF2-40B4-BE49-F238E27FC236}">
                <a16:creationId xmlns:a16="http://schemas.microsoft.com/office/drawing/2014/main" id="{185D1E96-F5DA-423D-B64B-4543C972CA97}"/>
              </a:ext>
            </a:extLst>
          </p:cNvPr>
          <p:cNvPicPr>
            <a:picLocks noGrp="1" noChangeAspect="1"/>
          </p:cNvPicPr>
          <p:nvPr>
            <p:ph idx="1"/>
          </p:nvPr>
        </p:nvPicPr>
        <p:blipFill>
          <a:blip r:embed="rId2"/>
          <a:stretch>
            <a:fillRect/>
          </a:stretch>
        </p:blipFill>
        <p:spPr>
          <a:xfrm>
            <a:off x="1895913" y="1442906"/>
            <a:ext cx="8263156" cy="3565322"/>
          </a:xfrm>
          <a:prstGeom prst="rect">
            <a:avLst/>
          </a:prstGeom>
        </p:spPr>
      </p:pic>
    </p:spTree>
    <p:extLst>
      <p:ext uri="{BB962C8B-B14F-4D97-AF65-F5344CB8AC3E}">
        <p14:creationId xmlns:p14="http://schemas.microsoft.com/office/powerpoint/2010/main" val="1569869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99D94-91B8-435A-B5CE-0255FAE5AC24}"/>
              </a:ext>
            </a:extLst>
          </p:cNvPr>
          <p:cNvSpPr>
            <a:spLocks noGrp="1"/>
          </p:cNvSpPr>
          <p:nvPr>
            <p:ph type="title"/>
          </p:nvPr>
        </p:nvSpPr>
        <p:spPr>
          <a:xfrm>
            <a:off x="838200" y="365126"/>
            <a:ext cx="10515600" cy="773210"/>
          </a:xfrm>
        </p:spPr>
        <p:txBody>
          <a:bodyPr>
            <a:normAutofit/>
          </a:bodyPr>
          <a:lstStyle/>
          <a:p>
            <a:pPr algn="ctr"/>
            <a:r>
              <a:rPr lang="en-US" sz="2400" b="1" dirty="0"/>
              <a:t>Economic Update </a:t>
            </a:r>
            <a:endParaRPr lang="en-AU" sz="2400" b="1" dirty="0"/>
          </a:p>
        </p:txBody>
      </p:sp>
      <p:sp>
        <p:nvSpPr>
          <p:cNvPr id="3" name="Content Placeholder 2">
            <a:extLst>
              <a:ext uri="{FF2B5EF4-FFF2-40B4-BE49-F238E27FC236}">
                <a16:creationId xmlns:a16="http://schemas.microsoft.com/office/drawing/2014/main" id="{31328CF9-4B49-4D2D-A42D-846CA65D0090}"/>
              </a:ext>
            </a:extLst>
          </p:cNvPr>
          <p:cNvSpPr>
            <a:spLocks noGrp="1"/>
          </p:cNvSpPr>
          <p:nvPr>
            <p:ph idx="1"/>
          </p:nvPr>
        </p:nvSpPr>
        <p:spPr>
          <a:xfrm>
            <a:off x="838200" y="1241572"/>
            <a:ext cx="10515600" cy="4935392"/>
          </a:xfrm>
        </p:spPr>
        <p:txBody>
          <a:bodyPr>
            <a:normAutofit/>
          </a:bodyPr>
          <a:lstStyle/>
          <a:p>
            <a:r>
              <a:rPr lang="en-US" sz="2000" dirty="0"/>
              <a:t>Inflation! Is it transitory or structural? Not too low, not too high but jut right! What is that number? Not 1% not 5% but around 3%?</a:t>
            </a:r>
          </a:p>
          <a:p>
            <a:r>
              <a:rPr lang="en-US" sz="2000" dirty="0"/>
              <a:t>Rising interest rates and impacts on record debt levels of companies and households!</a:t>
            </a:r>
          </a:p>
          <a:p>
            <a:r>
              <a:rPr lang="en-US" sz="2000" dirty="0"/>
              <a:t>Geopolitical tensions: China v's the Developed Countries namely US/UK/Japan/AUS: trade/tariffs/security</a:t>
            </a:r>
          </a:p>
          <a:p>
            <a:r>
              <a:rPr lang="en-US" sz="2000" dirty="0"/>
              <a:t>Moving to lower economic growth post the Covid19 stimulus/support: strong rebound in economic growth post covid 19 collapse, but this growth is expected to wane in late 2022 and beyond.</a:t>
            </a:r>
          </a:p>
          <a:p>
            <a:r>
              <a:rPr lang="en-US" sz="2000" dirty="0"/>
              <a:t>Rising unrest by ten of millions of workers without job security, declining real wages and left behind in the economic prosperity which has created record numbers of ultra wealthy. </a:t>
            </a:r>
          </a:p>
          <a:p>
            <a:r>
              <a:rPr lang="en-US" sz="2000" dirty="0"/>
              <a:t>MIESF remains cautious on the longer term outlook and expects lower returns going forward compared to the last 10 years </a:t>
            </a:r>
          </a:p>
          <a:p>
            <a:endParaRPr lang="en-US" sz="2000" dirty="0"/>
          </a:p>
          <a:p>
            <a:endParaRPr lang="en-US" sz="2000" dirty="0"/>
          </a:p>
          <a:p>
            <a:endParaRPr lang="en-US" sz="2000" dirty="0"/>
          </a:p>
          <a:p>
            <a:endParaRPr lang="en-US" sz="2000" dirty="0"/>
          </a:p>
          <a:p>
            <a:endParaRPr lang="en-US" sz="2000" dirty="0"/>
          </a:p>
          <a:p>
            <a:endParaRPr lang="en-AU" sz="2000" dirty="0"/>
          </a:p>
        </p:txBody>
      </p:sp>
    </p:spTree>
    <p:extLst>
      <p:ext uri="{BB962C8B-B14F-4D97-AF65-F5344CB8AC3E}">
        <p14:creationId xmlns:p14="http://schemas.microsoft.com/office/powerpoint/2010/main" val="21283945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MIESF Annual member meeting 2020 charts</Template>
  <TotalTime>231</TotalTime>
  <Words>796</Words>
  <Application>Microsoft Office PowerPoint</Application>
  <PresentationFormat>Widescreen</PresentationFormat>
  <Paragraphs>46</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Wingdings</vt:lpstr>
      <vt:lpstr>Office Theme</vt:lpstr>
      <vt:lpstr>MIESF Annual Member Investment update 30 June 2021</vt:lpstr>
      <vt:lpstr>MIESF MySuper Strategic Asset Allocation (SAA) as at 30 June 2021</vt:lpstr>
      <vt:lpstr>MIESF MySuper SAA for the year ending 30 June 2021: actual v benchmark</vt:lpstr>
      <vt:lpstr>MIESF MySuper Net Returns (after fees &amp; tax) for the year ending 30 June 2021 by asset class compared to the benchmark gross returns for each asset class</vt:lpstr>
      <vt:lpstr>MIESF MySuper and Pension section Net Returns for the year ending 30 June 2021 (p.a.)</vt:lpstr>
      <vt:lpstr>MIESF MySuper Net Returns for the year ending 30 June 2021 compared to the various  peer median returns (p.a.)</vt:lpstr>
      <vt:lpstr>MIESF High Growth Option SAA as at 30 June 2021</vt:lpstr>
      <vt:lpstr>MIESF High Growth Option net returns compared to SelectingSuper Median Growth Funds Index to 30 June 2021 (p.a.)</vt:lpstr>
      <vt:lpstr>Economic Update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MIESF Annual Member Investment update 30 June 2020</dc:title>
  <dc:creator>Chris Artis</dc:creator>
  <cp:lastModifiedBy>Katherine Kaspar</cp:lastModifiedBy>
  <cp:revision>17</cp:revision>
  <cp:lastPrinted>2020-12-14T21:40:42Z</cp:lastPrinted>
  <dcterms:created xsi:type="dcterms:W3CDTF">2021-11-15T01:00:26Z</dcterms:created>
  <dcterms:modified xsi:type="dcterms:W3CDTF">2022-01-05T01:44:31Z</dcterms:modified>
</cp:coreProperties>
</file>