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4" r:id="rId1"/>
  </p:sldMasterIdLst>
  <p:sldIdLst>
    <p:sldId id="256" r:id="rId2"/>
    <p:sldId id="319" r:id="rId3"/>
    <p:sldId id="318" r:id="rId4"/>
    <p:sldId id="269" r:id="rId5"/>
    <p:sldId id="273" r:id="rId6"/>
    <p:sldId id="296" r:id="rId7"/>
    <p:sldId id="291" r:id="rId8"/>
    <p:sldId id="314" r:id="rId9"/>
    <p:sldId id="262" r:id="rId10"/>
    <p:sldId id="264" r:id="rId11"/>
    <p:sldId id="317" r:id="rId12"/>
  </p:sldIdLst>
  <p:sldSz cx="12192000" cy="6858000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32CAA-19B3-4DE0-9A95-3C1A5818A7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64E54933-9A55-4980-9FD3-256CA6F5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DD729C56-9DC2-4540-9BC8-09B5677DC3A1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F021029-1532-4E18-B9D0-0B68123B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9CF01615-EA0B-4E89-8BEA-A085A31C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7ADEC0CA-4CA2-4A7F-A5CA-5E1C1086D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37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F280B-F4FE-493A-B7D5-D217AF61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8E8F-AF13-48C1-96E8-5EB1D9BFDDD6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92004-59CC-4860-B51D-155954C8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4C28-D79C-4652-9C52-784864F0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FFEE-87F8-4749-BCE6-777D35DE8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2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EC9B5-4FDE-438D-80D6-07C1119B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41D7-234C-4B3A-94AC-DD80EC619A09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5DFA-5348-4431-9C96-CFF05F1B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EF685-74AB-46F6-A2C4-A27EE0E3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DC6D-B419-4280-8922-14EE08255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29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2EA53-9F47-4989-93D6-9461D28B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15A4-513D-4E98-BA18-D864FAE8D1C2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9103-7A8A-4235-AC22-6621FC31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4646-4221-443C-AF2F-FF1F3CB4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0583-A572-442C-B746-0B354B79A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95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/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02252-AB84-4916-8C4D-BFC84743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07D7-96B7-4586-8878-7F5AF1F3E9DB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D1D0D-E296-49C1-A448-D42157E5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907F6-F2F1-46F2-89B1-E286B24F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7683-2968-4E06-8CA2-0B357704D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15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1C3D83-96E9-413E-9542-BB31E511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C02E-FCAF-445D-ACC6-474B81017695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15136C-0472-4C81-B671-AC020916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658EB0-E6C4-4537-8C66-20253DFC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1CC7-975C-40CF-9343-9577CCD30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56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EB7BC7-C62F-48AB-8C8C-52E2C1AB1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F3F9-5395-4E45-893A-90DC0C63841E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81A595-23C0-494C-955B-E5F344F7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3FD760-9BB5-4915-888E-B62C3EB6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2056-3A0E-4FB2-A2C6-AD1C11AA3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34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F9127B-FEA5-4EB5-B33F-A42A0B72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D5B1-ACA9-4E0A-A7FF-C51D5DB14D45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62624D-1805-4502-83D7-5A53AC15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0FED28-C83B-4CDE-A663-89DF1CA3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49C2-B57B-4973-A804-209CF92CA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3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08AD02-4EA3-40ED-9337-3CAAA745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78176-2409-48E8-B17E-26ADD87D74C8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0277FD-C03A-425C-8CEF-CF8BC19B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DB12B5-C45B-46D4-AFBF-62DF8EC6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6E365-544F-4FD6-9F2E-7C38E3424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58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CDBE76-D9C3-40B2-946C-C85B708FE24C}"/>
              </a:ext>
            </a:extLst>
          </p:cNvPr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07F78C6-B686-4709-9746-4F518468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1748-F0E6-4DF0-9F93-3FAAE642E1DC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3EF632D-2E37-4E77-9152-26DFA657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F35E8A1-6AF9-42F3-B988-3431D881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6AC09F9-6D83-4CAE-834B-452AA9248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44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/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BF3E56BC-9A9B-4B68-A276-E3264DB1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8E155D6C-CEA4-4E4C-A2AF-D63C993C95BB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07E24696-29A4-4D5F-80BD-BFEDD100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6FC76F3B-EF95-4D98-9D4F-CA1FFFEB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4012AE87-9BD5-4AA7-A858-6B9C941C0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35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A2987-A56F-4022-9211-37EEBBD9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500063"/>
            <a:ext cx="10772775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2473291-A07C-4B64-857E-A2BF39E6B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2011363"/>
            <a:ext cx="10753725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E1AE2-E706-43EB-9140-F5ADEF130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800" y="6411913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smtClean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2EFD1C-F59A-466E-95A9-4DC4FF6FC1D8}" type="datetimeFigureOut">
              <a:rPr lang="en-US"/>
              <a:pPr>
                <a:defRPr/>
              </a:pPr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1EB4-7638-4055-A821-5E0B52D00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554788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B6D10-4C12-4E0E-BB9A-0317DBEE3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4588" y="5876925"/>
            <a:ext cx="2925762" cy="1397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300" b="0" smtClean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94E5789-07D3-4755-9006-0774C08F6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7" r:id="rId1"/>
    <p:sldLayoutId id="2147484619" r:id="rId2"/>
    <p:sldLayoutId id="2147484620" r:id="rId3"/>
    <p:sldLayoutId id="2147484621" r:id="rId4"/>
    <p:sldLayoutId id="2147484622" r:id="rId5"/>
    <p:sldLayoutId id="2147484623" r:id="rId6"/>
    <p:sldLayoutId id="2147484624" r:id="rId7"/>
    <p:sldLayoutId id="2147484628" r:id="rId8"/>
    <p:sldLayoutId id="2147484629" r:id="rId9"/>
    <p:sldLayoutId id="2147484625" r:id="rId10"/>
    <p:sldLayoutId id="2147484626" r:id="rId11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54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346075" indent="-342900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F2B6-AEBA-4273-AAAB-5057BD86D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954" y="545284"/>
            <a:ext cx="10497889" cy="616590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sz="6000" dirty="0">
                <a:solidFill>
                  <a:schemeClr val="tx1"/>
                </a:solidFill>
              </a:rPr>
            </a:br>
            <a:r>
              <a:rPr lang="en-AU" sz="6000" dirty="0">
                <a:solidFill>
                  <a:schemeClr val="tx1"/>
                </a:solidFill>
              </a:rPr>
              <a:t>Presentation to the</a:t>
            </a:r>
            <a:br>
              <a:rPr lang="en-AU" sz="6000" dirty="0">
                <a:solidFill>
                  <a:schemeClr val="tx1"/>
                </a:solidFill>
              </a:rPr>
            </a:br>
            <a:r>
              <a:rPr lang="en-AU" sz="6000" dirty="0">
                <a:solidFill>
                  <a:schemeClr val="tx1"/>
                </a:solidFill>
              </a:rPr>
              <a:t>Annual Member Meeting</a:t>
            </a:r>
            <a:br>
              <a:rPr lang="en-AU" sz="6000" dirty="0">
                <a:solidFill>
                  <a:schemeClr val="tx1"/>
                </a:solidFill>
              </a:rPr>
            </a:br>
            <a:r>
              <a:rPr lang="en-AU" sz="6000" dirty="0">
                <a:solidFill>
                  <a:schemeClr val="tx1"/>
                </a:solidFill>
              </a:rPr>
              <a:t>9 December 2021 </a:t>
            </a:r>
            <a:br>
              <a:rPr lang="en-AU" sz="6000" dirty="0">
                <a:solidFill>
                  <a:schemeClr val="tx1"/>
                </a:solidFill>
              </a:rPr>
            </a:br>
            <a:br>
              <a:rPr lang="en-AU" sz="6000" dirty="0">
                <a:solidFill>
                  <a:schemeClr val="tx1"/>
                </a:solidFill>
              </a:rPr>
            </a:br>
            <a:r>
              <a:rPr lang="en-AU" sz="6000" dirty="0">
                <a:solidFill>
                  <a:schemeClr val="tx1"/>
                </a:solidFill>
              </a:rPr>
              <a:t>Katherine Kaspar – CEO</a:t>
            </a:r>
            <a:br>
              <a:rPr lang="en-AU" sz="6000" dirty="0">
                <a:solidFill>
                  <a:schemeClr val="tx1"/>
                </a:solidFill>
              </a:rPr>
            </a:br>
            <a:br>
              <a:rPr lang="en-AU" sz="6000" dirty="0">
                <a:solidFill>
                  <a:schemeClr val="tx1"/>
                </a:solidFill>
              </a:rPr>
            </a:br>
            <a:endParaRPr lang="en-A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0F13-6EAA-442E-A843-13E461A96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657" y="385923"/>
            <a:ext cx="11344181" cy="8588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000" dirty="0"/>
              <a:t>Current &amp; Upcoming Changes to the Superannuation System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8A9F5-324B-48CD-9A45-3014578B8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388" y="1179513"/>
            <a:ext cx="10879137" cy="5113711"/>
          </a:xfrm>
        </p:spPr>
        <p:txBody>
          <a:bodyPr rtlCol="0">
            <a:no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Design and Distribution Obligations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Target Market Determinations – making sure we keep members at the centre of our approach (available on our website)</a:t>
            </a:r>
          </a:p>
          <a:p>
            <a:pPr marL="36353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Internal Dispute Resolution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Responding to complaints has been reduced to 45 days (IDR Policy on our website)</a:t>
            </a:r>
          </a:p>
          <a:p>
            <a:pPr marL="36353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4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Annual Performance Test by APRA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MIESF passed the test in 2021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sz="24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Stapling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Your super account will follow you when you change jobs</a:t>
            </a:r>
          </a:p>
          <a:p>
            <a:pPr marL="806450" indent="-4429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sz="24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Best Financial Interests Duty</a:t>
            </a:r>
          </a:p>
          <a:p>
            <a:pPr marL="806450" indent="-43656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1" dirty="0"/>
              <a:t>Clarifies how Super Trustees should spend members’ money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2689-1F48-487C-B6E6-AD21C64C7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280988"/>
            <a:ext cx="10387013" cy="1689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800" dirty="0"/>
              <a:t>In Conclusion</a:t>
            </a:r>
            <a:br>
              <a:rPr lang="en-AU" sz="4800" dirty="0"/>
            </a:br>
            <a:endParaRPr lang="en-A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3455E-E29B-4B17-AB50-A96131018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38" y="1516063"/>
            <a:ext cx="10526712" cy="47672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I have provided some detail of what MIESF provides for its members.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It is a simple fund – no frills – I hope our members appreciate that this keeps our costs down and improves members’ end benefits.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Much of what is said tonight is in the MIESF Annual Report.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You will have received a copy with your Annual Benefit Statement.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You can also see it on our website.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The main thing that determines what members receive from MIESF is the investment returns.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They have been wonderful – especially in the past 5 years.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800" dirty="0"/>
              <a:t>Chris Artis our Chief Investment Officer will now tell you all </a:t>
            </a:r>
            <a:r>
              <a:rPr lang="en-AU" sz="2800"/>
              <a:t>about that.</a:t>
            </a:r>
            <a:endParaRPr lang="en-AU" sz="2800" dirty="0"/>
          </a:p>
          <a:p>
            <a:pPr fontAlgn="auto">
              <a:spcAft>
                <a:spcPts val="0"/>
              </a:spcAft>
              <a:defRPr/>
            </a:pPr>
            <a:endParaRPr lang="en-A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132-C6D3-40C6-B4D7-8D7B92E32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838" y="1017588"/>
            <a:ext cx="8408987" cy="563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7200" dirty="0"/>
              <a:t>About MIESF</a:t>
            </a:r>
            <a:r>
              <a:rPr lang="en-AU" sz="400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0319F-C797-4D0A-AE4F-963083A7C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0" y="1803400"/>
            <a:ext cx="9655175" cy="4622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Established over 38 years ago by Vic Branch of AMIEU.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MIESF had 16,800 members and 2,500 employers and Net Assets of </a:t>
            </a:r>
            <a:r>
              <a:rPr lang="en-AU" sz="3600"/>
              <a:t>$944 </a:t>
            </a:r>
            <a:r>
              <a:rPr lang="en-AU" sz="3600" dirty="0"/>
              <a:t>million as at  30 June 2021.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New members must work in the meat industry.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No frills super fund with very low fees, valuable insurance for members and very competitive investment returns.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MIESF also has a pension account for retirees.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709CC-ABEB-4EC7-BEED-0DBF2FBA8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838" y="1017588"/>
            <a:ext cx="8408987" cy="563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7200" dirty="0"/>
              <a:t>More About MIESF</a:t>
            </a:r>
            <a:r>
              <a:rPr lang="en-AU" sz="400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36663-77A7-431A-9277-0E42E238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0" y="1803400"/>
            <a:ext cx="9655175" cy="4622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MIESF is an industry fund.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It only operates to benefit members.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All profits benefit members.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No dividends are paid to shareholders.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Members best interests are upper most in the minds of MIESF staff and Directors.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164E-37C5-46AA-805D-C0D145021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125413"/>
            <a:ext cx="9528175" cy="1217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5400" dirty="0"/>
              <a:t> </a:t>
            </a:r>
            <a:r>
              <a:rPr lang="en-AU" sz="4400" dirty="0"/>
              <a:t>MIESF Members by Location  at  30/6/21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E08D5-6133-4AF3-9ABC-24605BFC1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988" y="2058988"/>
            <a:ext cx="9655175" cy="40211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Victoria 			  8,388		50%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New South Wales	  3,800		22%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Queensland		  1,981		12%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Western Australia	  1,889	  	11%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Tasmania			      459	  	  3%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South Australia &amp; NT    146		  1%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ACT &amp; Overseas	      137		  1%		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15DF-F262-4B85-B7F8-4EBD02A88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838" y="527050"/>
            <a:ext cx="10312400" cy="831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800" dirty="0"/>
              <a:t> </a:t>
            </a:r>
            <a:r>
              <a:rPr lang="en-AU" sz="4400" dirty="0"/>
              <a:t>MIESF Members Age Distribution at 30/6/21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F52C8-6B79-450F-94E3-4F8406150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8225" y="2058988"/>
            <a:ext cx="9991725" cy="37068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Less than 30 years of age 		4,090	24%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Between 30 and 39				3,860	23%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Between 40 and 49		  		3,560	21%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Between 50 and 55				1,890	12%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Over 55 years of age 			3,400	20%	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BBA1-D912-4172-8031-73713BD73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13" y="371475"/>
            <a:ext cx="10199687" cy="871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800" dirty="0"/>
              <a:t>MIESF has one of the lowest fees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927D0-6E8C-4703-BEE1-D86F32A62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3" y="1003300"/>
            <a:ext cx="10490200" cy="56134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AU" sz="5000" dirty="0"/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On a balance of $50,000 invested in MIESF </a:t>
            </a:r>
            <a:r>
              <a:rPr lang="en-AU" sz="9600" dirty="0" err="1"/>
              <a:t>MySuper</a:t>
            </a:r>
            <a:r>
              <a:rPr lang="en-AU" sz="9600" dirty="0"/>
              <a:t> (as at 30 June 2021) you were charged a total of $362. Since 1 December, this amount has increased to $407.35.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AU" sz="9600" dirty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AU" sz="9600" dirty="0"/>
              <a:t>The breakdown (using the example above, as at 30 June 2021 ) is an investment fee of 0.38% ($190) and an administration fee of  $172.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AU" sz="4000" dirty="0"/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By way of a comparison, fees for a $50,000 </a:t>
            </a:r>
            <a:r>
              <a:rPr lang="en-AU" sz="9600" dirty="0" err="1"/>
              <a:t>MySuper</a:t>
            </a:r>
            <a:r>
              <a:rPr lang="en-AU" sz="9600" dirty="0"/>
              <a:t> investment charged by some other funds as at today’s date are: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$452 </a:t>
            </a:r>
            <a:r>
              <a:rPr lang="en-AU" sz="9600" dirty="0" err="1"/>
              <a:t>AustralianSuper</a:t>
            </a:r>
            <a:endParaRPr lang="en-AU" sz="9600" dirty="0"/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$403.70 AMIST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$448 REST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$620 </a:t>
            </a:r>
            <a:r>
              <a:rPr lang="en-AU" sz="9600" dirty="0" err="1"/>
              <a:t>Sunsuper</a:t>
            </a:r>
            <a:endParaRPr lang="en-AU" sz="9600" dirty="0"/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$454 CBUS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$573 HOSTPLUS</a:t>
            </a:r>
          </a:p>
          <a:p>
            <a:pPr fontAlgn="auto">
              <a:spcAft>
                <a:spcPts val="0"/>
              </a:spcAft>
              <a:defRPr/>
            </a:pPr>
            <a:endParaRPr lang="en-AU" sz="4000" dirty="0"/>
          </a:p>
          <a:p>
            <a:pPr fontAlgn="auto">
              <a:spcAft>
                <a:spcPts val="0"/>
              </a:spcAft>
              <a:defRPr/>
            </a:pPr>
            <a:r>
              <a:rPr lang="en-AU" sz="9600" dirty="0"/>
              <a:t>MIESF fees for a $50,000 account are currently below the industry average.</a:t>
            </a:r>
          </a:p>
          <a:p>
            <a:pPr fontAlgn="auto">
              <a:spcAft>
                <a:spcPts val="0"/>
              </a:spcAft>
              <a:defRPr/>
            </a:pPr>
            <a:endParaRPr lang="en-AU" sz="2400" dirty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AU" sz="2400" dirty="0"/>
          </a:p>
          <a:p>
            <a:pPr fontAlgn="auto">
              <a:spcAft>
                <a:spcPts val="0"/>
              </a:spcAft>
              <a:defRPr/>
            </a:pPr>
            <a:endParaRPr lang="en-AU" sz="2400" dirty="0"/>
          </a:p>
          <a:p>
            <a:pPr fontAlgn="auto">
              <a:spcAft>
                <a:spcPts val="0"/>
              </a:spcAft>
              <a:defRPr/>
            </a:pPr>
            <a:endParaRPr lang="en-A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BE2C-2BD1-4837-A112-20DEB58C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13" y="371475"/>
            <a:ext cx="9578975" cy="1309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800" dirty="0"/>
              <a:t>MIESF Insurance </a:t>
            </a:r>
            <a:br>
              <a:rPr lang="en-AU" sz="4800" dirty="0"/>
            </a:br>
            <a:r>
              <a:rPr lang="en-AU" sz="4800" dirty="0"/>
              <a:t>Death, Terminal Illness &amp; TPD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AB6E1-99B5-4112-AA54-39255270F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3" y="2079625"/>
            <a:ext cx="10621962" cy="38750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68% of MIESF members are insured – 11,383 at 30 June 2021.</a:t>
            </a:r>
          </a:p>
          <a:p>
            <a:pPr fontAlgn="auto">
              <a:lnSpc>
                <a:spcPts val="23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 sz="1300" dirty="0"/>
          </a:p>
          <a:p>
            <a:pPr fontAlgn="auto">
              <a:lnSpc>
                <a:spcPts val="236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AU" sz="3600" dirty="0"/>
              <a:t>An amount is deducted from each eligible member’s account to cover the cost of insurance, depending on the member’s age and the amount of cover.</a:t>
            </a:r>
          </a:p>
          <a:p>
            <a:pPr fontAlgn="auto">
              <a:lnSpc>
                <a:spcPts val="236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AU" sz="1300" dirty="0"/>
          </a:p>
          <a:p>
            <a:pPr fontAlgn="auto">
              <a:lnSpc>
                <a:spcPts val="236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AU" sz="3600" dirty="0"/>
              <a:t>Members can elect to have half the insurance cover and pay half the cost.</a:t>
            </a:r>
          </a:p>
          <a:p>
            <a:pPr fontAlgn="auto">
              <a:lnSpc>
                <a:spcPts val="2360"/>
              </a:lnSpc>
              <a:spcAft>
                <a:spcPts val="0"/>
              </a:spcAft>
              <a:defRPr/>
            </a:pPr>
            <a:endParaRPr lang="en-AU" sz="1300" dirty="0"/>
          </a:p>
          <a:p>
            <a:pPr fontAlgn="auto">
              <a:lnSpc>
                <a:spcPts val="236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AU" sz="3600" dirty="0"/>
              <a:t>Nearly all of the premiums are paid back to members’ beneficiaries.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7401-089B-4A18-8358-C0F2C2561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838" y="341313"/>
            <a:ext cx="9744075" cy="749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4400" dirty="0"/>
              <a:t>MIESF Insurance Cover &amp; Cost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34A56-C556-48EF-BAEF-6DAB724FA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325" y="1577975"/>
            <a:ext cx="9653588" cy="39131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en-AU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783F07-E07D-40AA-A73E-D4425DA1CDD3}"/>
              </a:ext>
            </a:extLst>
          </p:cNvPr>
          <p:cNvGraphicFramePr>
            <a:graphicFrameLocks noGrp="1"/>
          </p:cNvGraphicFramePr>
          <p:nvPr/>
        </p:nvGraphicFramePr>
        <p:xfrm>
          <a:off x="949325" y="1311275"/>
          <a:ext cx="9653590" cy="5162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035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Age 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Death Cover 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TPD Cover</a:t>
                      </a:r>
                    </a:p>
                  </a:txBody>
                  <a:tcPr marL="91431" marR="91431"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2400"/>
                        <a:t>Weekly Cost</a:t>
                      </a:r>
                    </a:p>
                    <a:p>
                      <a:pPr algn="ctr"/>
                      <a:r>
                        <a:rPr lang="en-AU" sz="2400"/>
                        <a:t>Net                  Gross</a:t>
                      </a:r>
                      <a:endParaRPr lang="en-AU" sz="2400" dirty="0"/>
                    </a:p>
                  </a:txBody>
                  <a:tcPr marL="91431" marR="91431"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15-29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$150,000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$3.70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$4.35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30-34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$4.70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$5.53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35-39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$50,000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$5.90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$6.94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40-44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$35,000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$6.40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$7.53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45-49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$8.50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$10.00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b="0" dirty="0"/>
                        <a:t>50-54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dirty="0"/>
                        <a:t>$200,000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dirty="0"/>
                        <a:t>$10,000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0" dirty="0"/>
                        <a:t>$11.00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$12.94</a:t>
                      </a:r>
                      <a:endParaRPr lang="en-AU" sz="1800" b="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55-59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$100,000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$5,000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$7.80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$9.18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60-64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$100,000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$2,500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$12.30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$14.47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168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65-69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$35,000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$7.00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$8.24</a:t>
                      </a:r>
                      <a:endParaRPr lang="en-AU" sz="1800" dirty="0"/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43BE-56E4-4C80-B5DA-C06042B35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838" y="444500"/>
            <a:ext cx="8408987" cy="1136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5400" dirty="0"/>
              <a:t>MIESF Pension Section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C68EC-6386-4C6E-8749-BFD3282D7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150" y="2216150"/>
            <a:ext cx="10013950" cy="39131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We had 316 Pension members at 30 June 2021.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Available to MIESF members who reach their preservation age (59 to start a pension </a:t>
            </a:r>
            <a:r>
              <a:rPr lang="en-AU" sz="3600"/>
              <a:t>in 2021/22).</a:t>
            </a:r>
            <a:endParaRPr lang="en-AU" sz="3600" dirty="0"/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Can provide a regular tax free income in retirement.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Low fees.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600" dirty="0"/>
              <a:t>Transition to Retirement is available.</a:t>
            </a:r>
          </a:p>
          <a:p>
            <a:pPr fontAlgn="auto">
              <a:spcAft>
                <a:spcPts val="0"/>
              </a:spcAft>
              <a:defRPr/>
            </a:pPr>
            <a:endParaRPr lang="en-A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Custom 7">
      <a:dk1>
        <a:srgbClr val="000000"/>
      </a:dk1>
      <a:lt1>
        <a:sysClr val="window" lastClr="FFFFFF"/>
      </a:lt1>
      <a:dk2>
        <a:srgbClr val="E87446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2332</TotalTime>
  <Words>849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 Light</vt:lpstr>
      <vt:lpstr>Metropolitan</vt:lpstr>
      <vt:lpstr> Presentation to the Annual Member Meeting 9 December 2021   Katherine Kaspar – CEO  </vt:lpstr>
      <vt:lpstr>About MIESF </vt:lpstr>
      <vt:lpstr>More About MIESF </vt:lpstr>
      <vt:lpstr> MIESF Members by Location  at  30/6/21 </vt:lpstr>
      <vt:lpstr> MIESF Members Age Distribution at 30/6/21 </vt:lpstr>
      <vt:lpstr>MIESF has one of the lowest fees</vt:lpstr>
      <vt:lpstr>MIESF Insurance  Death, Terminal Illness &amp; TPD </vt:lpstr>
      <vt:lpstr>MIESF Insurance Cover &amp; Cost</vt:lpstr>
      <vt:lpstr>MIESF Pension Section </vt:lpstr>
      <vt:lpstr>Current &amp; Upcoming Changes to the Superannuation System </vt:lpstr>
      <vt:lpstr>In 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QLD AMIEU MANAGEMENT MEETING</dc:title>
  <dc:creator>Theo Retsinas</dc:creator>
  <cp:lastModifiedBy>Katherine Kaspar</cp:lastModifiedBy>
  <cp:revision>218</cp:revision>
  <cp:lastPrinted>2021-01-04T23:22:51Z</cp:lastPrinted>
  <dcterms:created xsi:type="dcterms:W3CDTF">2015-10-27T21:25:36Z</dcterms:created>
  <dcterms:modified xsi:type="dcterms:W3CDTF">2022-01-05T01:18:46Z</dcterms:modified>
</cp:coreProperties>
</file>